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aleway" pitchFamily="2" charset="77"/>
      <p:regular r:id="rId14"/>
      <p:bold r:id="rId15"/>
      <p:italic r:id="rId16"/>
      <p:boldItalic r:id="rId17"/>
    </p:embeddedFont>
    <p:embeddedFont>
      <p:font typeface="Source Sans Pro" panose="020B05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ys Kozyra" userId="723c4f1d-b0fa-4749-8978-697ee70c9541" providerId="ADAL" clId="{87C4ECA4-FFD0-B842-89B2-48A62B73053E}"/>
    <pc:docChg chg="modSld">
      <pc:chgData name="Gladys Kozyra" userId="723c4f1d-b0fa-4749-8978-697ee70c9541" providerId="ADAL" clId="{87C4ECA4-FFD0-B842-89B2-48A62B73053E}" dt="2021-10-16T20:07:53.192" v="119" actId="20577"/>
      <pc:docMkLst>
        <pc:docMk/>
      </pc:docMkLst>
      <pc:sldChg chg="modSp">
        <pc:chgData name="Gladys Kozyra" userId="723c4f1d-b0fa-4749-8978-697ee70c9541" providerId="ADAL" clId="{87C4ECA4-FFD0-B842-89B2-48A62B73053E}" dt="2021-10-16T20:01:08.056" v="9" actId="20577"/>
        <pc:sldMkLst>
          <pc:docMk/>
          <pc:sldMk cId="0" sldId="256"/>
        </pc:sldMkLst>
        <pc:spChg chg="mod">
          <ac:chgData name="Gladys Kozyra" userId="723c4f1d-b0fa-4749-8978-697ee70c9541" providerId="ADAL" clId="{87C4ECA4-FFD0-B842-89B2-48A62B73053E}" dt="2021-10-16T20:01:08.056" v="9" actId="20577"/>
          <ac:spMkLst>
            <pc:docMk/>
            <pc:sldMk cId="0" sldId="256"/>
            <ac:spMk id="58" creationId="{00000000-0000-0000-0000-000000000000}"/>
          </ac:spMkLst>
        </pc:spChg>
      </pc:sldChg>
      <pc:sldChg chg="modSp">
        <pc:chgData name="Gladys Kozyra" userId="723c4f1d-b0fa-4749-8978-697ee70c9541" providerId="ADAL" clId="{87C4ECA4-FFD0-B842-89B2-48A62B73053E}" dt="2021-10-16T20:02:43.454" v="13" actId="20577"/>
        <pc:sldMkLst>
          <pc:docMk/>
          <pc:sldMk cId="0" sldId="258"/>
        </pc:sldMkLst>
        <pc:spChg chg="mod">
          <ac:chgData name="Gladys Kozyra" userId="723c4f1d-b0fa-4749-8978-697ee70c9541" providerId="ADAL" clId="{87C4ECA4-FFD0-B842-89B2-48A62B73053E}" dt="2021-10-16T20:02:43.454" v="13" actId="20577"/>
          <ac:spMkLst>
            <pc:docMk/>
            <pc:sldMk cId="0" sldId="258"/>
            <ac:spMk id="75" creationId="{00000000-0000-0000-0000-000000000000}"/>
          </ac:spMkLst>
        </pc:spChg>
      </pc:sldChg>
      <pc:sldChg chg="modSp">
        <pc:chgData name="Gladys Kozyra" userId="723c4f1d-b0fa-4749-8978-697ee70c9541" providerId="ADAL" clId="{87C4ECA4-FFD0-B842-89B2-48A62B73053E}" dt="2021-10-16T20:03:49.503" v="19" actId="20577"/>
        <pc:sldMkLst>
          <pc:docMk/>
          <pc:sldMk cId="0" sldId="260"/>
        </pc:sldMkLst>
        <pc:spChg chg="mod">
          <ac:chgData name="Gladys Kozyra" userId="723c4f1d-b0fa-4749-8978-697ee70c9541" providerId="ADAL" clId="{87C4ECA4-FFD0-B842-89B2-48A62B73053E}" dt="2021-10-16T20:03:49.503" v="19" actId="20577"/>
          <ac:spMkLst>
            <pc:docMk/>
            <pc:sldMk cId="0" sldId="260"/>
            <ac:spMk id="93" creationId="{00000000-0000-0000-0000-000000000000}"/>
          </ac:spMkLst>
        </pc:spChg>
      </pc:sldChg>
      <pc:sldChg chg="modSp">
        <pc:chgData name="Gladys Kozyra" userId="723c4f1d-b0fa-4749-8978-697ee70c9541" providerId="ADAL" clId="{87C4ECA4-FFD0-B842-89B2-48A62B73053E}" dt="2021-10-16T20:04:59.978" v="20" actId="20577"/>
        <pc:sldMkLst>
          <pc:docMk/>
          <pc:sldMk cId="0" sldId="262"/>
        </pc:sldMkLst>
        <pc:spChg chg="mod">
          <ac:chgData name="Gladys Kozyra" userId="723c4f1d-b0fa-4749-8978-697ee70c9541" providerId="ADAL" clId="{87C4ECA4-FFD0-B842-89B2-48A62B73053E}" dt="2021-10-16T20:04:59.978" v="20" actId="20577"/>
          <ac:spMkLst>
            <pc:docMk/>
            <pc:sldMk cId="0" sldId="262"/>
            <ac:spMk id="111" creationId="{00000000-0000-0000-0000-000000000000}"/>
          </ac:spMkLst>
        </pc:spChg>
      </pc:sldChg>
      <pc:sldChg chg="modSp">
        <pc:chgData name="Gladys Kozyra" userId="723c4f1d-b0fa-4749-8978-697ee70c9541" providerId="ADAL" clId="{87C4ECA4-FFD0-B842-89B2-48A62B73053E}" dt="2021-10-16T20:07:00.074" v="116" actId="20577"/>
        <pc:sldMkLst>
          <pc:docMk/>
          <pc:sldMk cId="0" sldId="264"/>
        </pc:sldMkLst>
        <pc:spChg chg="mod">
          <ac:chgData name="Gladys Kozyra" userId="723c4f1d-b0fa-4749-8978-697ee70c9541" providerId="ADAL" clId="{87C4ECA4-FFD0-B842-89B2-48A62B73053E}" dt="2021-10-16T20:07:00.074" v="116" actId="20577"/>
          <ac:spMkLst>
            <pc:docMk/>
            <pc:sldMk cId="0" sldId="264"/>
            <ac:spMk id="130" creationId="{00000000-0000-0000-0000-000000000000}"/>
          </ac:spMkLst>
        </pc:spChg>
      </pc:sldChg>
      <pc:sldChg chg="modSp">
        <pc:chgData name="Gladys Kozyra" userId="723c4f1d-b0fa-4749-8978-697ee70c9541" providerId="ADAL" clId="{87C4ECA4-FFD0-B842-89B2-48A62B73053E}" dt="2021-10-16T20:07:53.192" v="119" actId="20577"/>
        <pc:sldMkLst>
          <pc:docMk/>
          <pc:sldMk cId="0" sldId="266"/>
        </pc:sldMkLst>
        <pc:spChg chg="mod">
          <ac:chgData name="Gladys Kozyra" userId="723c4f1d-b0fa-4749-8978-697ee70c9541" providerId="ADAL" clId="{87C4ECA4-FFD0-B842-89B2-48A62B73053E}" dt="2021-10-16T20:07:53.192" v="119" actId="20577"/>
          <ac:spMkLst>
            <pc:docMk/>
            <pc:sldMk cId="0" sldId="266"/>
            <ac:spMk id="1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33119df60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33119df6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33119df60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33119df60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dbe814d7e53126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dbe814d7e53126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33119df60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33119df60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33119df60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33119df6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5bb2f764d51c7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5bb2f764d51c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dbe814d7e531267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dbe814d7e53126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33119df6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f33119df6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119df60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119df60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33119df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33119df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CA" dirty="0" err="1"/>
              <a:t>Gamme</a:t>
            </a:r>
            <a:r>
              <a:rPr lang="en" dirty="0"/>
              <a:t> de </a:t>
            </a:r>
            <a:r>
              <a:rPr lang="en" dirty="0" err="1"/>
              <a:t>Monnaie</a:t>
            </a:r>
            <a:r>
              <a:rPr lang="en" dirty="0"/>
              <a:t> </a:t>
            </a:r>
            <a:r>
              <a:rPr lang="en" dirty="0" err="1"/>
              <a:t>Canadienne</a:t>
            </a:r>
            <a:r>
              <a:rPr lang="en" dirty="0"/>
              <a:t> (1945-1982)</a:t>
            </a:r>
            <a:endParaRPr dirty="0"/>
          </a:p>
        </p:txBody>
      </p:sp>
      <p:sp>
        <p:nvSpPr>
          <p:cNvPr id="59" name="Google Shape;59;p13"/>
          <p:cNvSpPr txBox="1">
            <a:spLocks noGrp="1"/>
          </p:cNvSpPr>
          <p:nvPr>
            <p:ph type="subTitle" idx="1"/>
          </p:nvPr>
        </p:nvSpPr>
        <p:spPr>
          <a:xfrm>
            <a:off x="485875" y="1710750"/>
            <a:ext cx="8183700" cy="861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1620"/>
              <a:t>Gladys Kozyra</a:t>
            </a:r>
            <a:endParaRPr sz="1620"/>
          </a:p>
          <a:p>
            <a:pPr marL="0" lvl="0" indent="0" algn="l" rtl="0">
              <a:lnSpc>
                <a:spcPct val="80000"/>
              </a:lnSpc>
              <a:spcBef>
                <a:spcPts val="0"/>
              </a:spcBef>
              <a:spcAft>
                <a:spcPts val="0"/>
              </a:spcAft>
              <a:buSzPts val="605"/>
              <a:buNone/>
            </a:pPr>
            <a:r>
              <a:rPr lang="en" sz="1620"/>
              <a:t>CHC2D1</a:t>
            </a:r>
            <a:endParaRPr sz="1620"/>
          </a:p>
          <a:p>
            <a:pPr marL="0" lvl="0" indent="0" algn="l" rtl="0">
              <a:lnSpc>
                <a:spcPct val="80000"/>
              </a:lnSpc>
              <a:spcBef>
                <a:spcPts val="0"/>
              </a:spcBef>
              <a:spcAft>
                <a:spcPts val="0"/>
              </a:spcAft>
              <a:buSzPts val="605"/>
              <a:buNone/>
            </a:pPr>
            <a:r>
              <a:rPr lang="en" sz="1620"/>
              <a:t>Mr. Miller</a:t>
            </a:r>
            <a:endParaRPr sz="1620"/>
          </a:p>
          <a:p>
            <a:pPr marL="0" lvl="0" indent="0" algn="l" rtl="0">
              <a:lnSpc>
                <a:spcPct val="80000"/>
              </a:lnSpc>
              <a:spcBef>
                <a:spcPts val="0"/>
              </a:spcBef>
              <a:spcAft>
                <a:spcPts val="0"/>
              </a:spcAft>
              <a:buSzPts val="605"/>
              <a:buNone/>
            </a:pPr>
            <a:r>
              <a:rPr lang="en" sz="1620"/>
              <a:t>15 octobre, 2021</a:t>
            </a:r>
            <a:endParaRPr sz="16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50 dollars</a:t>
            </a:r>
            <a:endParaRPr/>
          </a:p>
        </p:txBody>
      </p:sp>
      <p:sp>
        <p:nvSpPr>
          <p:cNvPr id="139" name="Google Shape;139;p22"/>
          <p:cNvSpPr txBox="1">
            <a:spLocks noGrp="1"/>
          </p:cNvSpPr>
          <p:nvPr>
            <p:ph type="body" idx="2"/>
          </p:nvPr>
        </p:nvSpPr>
        <p:spPr>
          <a:xfrm>
            <a:off x="-766890" y="6113704"/>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40" name="Google Shape;140;p22"/>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688"/>
              <a:buNone/>
            </a:pPr>
            <a:r>
              <a:rPr lang="en" sz="1500"/>
              <a:t>Le 15 février 1965, le drapeau canadien actuel a été adopté par le gouvernement de Lester B. Pearson. Dessiné par George F. G. Stanley, la feuille d’érable est reconnue officiellement comme un emblème caractéristique du Canada tout depuis 1859 lorsque le prince de Galles présente le 100</a:t>
            </a:r>
            <a:r>
              <a:rPr lang="en" sz="1500" baseline="30000"/>
              <a:t>e</a:t>
            </a:r>
            <a:r>
              <a:rPr lang="en" sz="1500"/>
              <a:t> régiment (Royal Canadians), avec ses couleurs en Angleterre. À chaque coin du drapeau régimentaire se trouve une feuille d’érable. L’adoption de ce drapeau a aussi progressé le mouvement au Canada pour se distinguer de la Grande Bretagne. Tout depuis ce jour, le drapeau de feuille d’érable flotte aux édifices gouvernementaux tel la Tour de Paix à l’Ottawa.</a:t>
            </a:r>
            <a:endParaRPr sz="1500"/>
          </a:p>
        </p:txBody>
      </p:sp>
      <p:pic>
        <p:nvPicPr>
          <p:cNvPr id="141" name="Google Shape;141;p22"/>
          <p:cNvPicPr preferRelativeResize="0"/>
          <p:nvPr/>
        </p:nvPicPr>
        <p:blipFill rotWithShape="1">
          <a:blip r:embed="rId3">
            <a:alphaModFix/>
          </a:blip>
          <a:srcRect t="13043"/>
          <a:stretch/>
        </p:blipFill>
        <p:spPr>
          <a:xfrm>
            <a:off x="4647059" y="2571750"/>
            <a:ext cx="4421854" cy="2192000"/>
          </a:xfrm>
          <a:prstGeom prst="rect">
            <a:avLst/>
          </a:prstGeom>
          <a:noFill/>
          <a:ln>
            <a:noFill/>
          </a:ln>
        </p:spPr>
      </p:pic>
      <p:pic>
        <p:nvPicPr>
          <p:cNvPr id="142" name="Google Shape;142;p22"/>
          <p:cNvPicPr preferRelativeResize="0"/>
          <p:nvPr/>
        </p:nvPicPr>
        <p:blipFill rotWithShape="1">
          <a:blip r:embed="rId4">
            <a:alphaModFix/>
          </a:blip>
          <a:srcRect t="13043"/>
          <a:stretch/>
        </p:blipFill>
        <p:spPr>
          <a:xfrm>
            <a:off x="4647076" y="88816"/>
            <a:ext cx="4421825" cy="219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100 dollars</a:t>
            </a:r>
            <a:endParaRPr/>
          </a:p>
        </p:txBody>
      </p:sp>
      <p:sp>
        <p:nvSpPr>
          <p:cNvPr id="148" name="Google Shape;148;p23"/>
          <p:cNvSpPr txBox="1">
            <a:spLocks noGrp="1"/>
          </p:cNvSpPr>
          <p:nvPr>
            <p:ph type="body" idx="2"/>
          </p:nvPr>
        </p:nvSpPr>
        <p:spPr>
          <a:xfrm rot="10800000" flipH="1">
            <a:off x="2292292" y="5626700"/>
            <a:ext cx="3837000" cy="14589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49" name="Google Shape;149;p23"/>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688"/>
              <a:buNone/>
            </a:pPr>
            <a:r>
              <a:rPr lang="en" sz="1500" dirty="0"/>
              <a:t>Le 28 </a:t>
            </a:r>
            <a:r>
              <a:rPr lang="en" sz="1500" dirty="0" err="1"/>
              <a:t>janvier</a:t>
            </a:r>
            <a:r>
              <a:rPr lang="en" sz="1500" dirty="0"/>
              <a:t> 1905, Ellen </a:t>
            </a:r>
            <a:r>
              <a:rPr lang="en" sz="1500" dirty="0" err="1"/>
              <a:t>Fairclough</a:t>
            </a:r>
            <a:r>
              <a:rPr lang="en" sz="1500" dirty="0"/>
              <a:t> </a:t>
            </a:r>
            <a:r>
              <a:rPr lang="en" sz="1500" dirty="0" err="1"/>
              <a:t>est</a:t>
            </a:r>
            <a:r>
              <a:rPr lang="en" sz="1500" dirty="0"/>
              <a:t> née </a:t>
            </a:r>
            <a:r>
              <a:rPr lang="en-CA" sz="1500"/>
              <a:t>à</a:t>
            </a:r>
            <a:r>
              <a:rPr lang="en" sz="1500"/>
              <a:t> </a:t>
            </a:r>
            <a:r>
              <a:rPr lang="en" sz="1500" dirty="0"/>
              <a:t>Hamilton, Ontario. En 1957, </a:t>
            </a:r>
            <a:r>
              <a:rPr lang="en" sz="1500" dirty="0" err="1"/>
              <a:t>elle</a:t>
            </a:r>
            <a:r>
              <a:rPr lang="en" sz="1500" dirty="0"/>
              <a:t> </a:t>
            </a:r>
            <a:r>
              <a:rPr lang="en" sz="1500" dirty="0" err="1"/>
              <a:t>est</a:t>
            </a:r>
            <a:r>
              <a:rPr lang="en" sz="1500" dirty="0"/>
              <a:t> </a:t>
            </a:r>
            <a:r>
              <a:rPr lang="en" sz="1500" dirty="0" err="1"/>
              <a:t>devenue</a:t>
            </a:r>
            <a:r>
              <a:rPr lang="en" sz="1500" dirty="0"/>
              <a:t> la première femme </a:t>
            </a:r>
            <a:r>
              <a:rPr lang="en" sz="1500" dirty="0" err="1"/>
              <a:t>ministre</a:t>
            </a:r>
            <a:r>
              <a:rPr lang="en" sz="1500" dirty="0"/>
              <a:t> </a:t>
            </a:r>
            <a:r>
              <a:rPr lang="en" sz="1500" dirty="0" err="1"/>
              <a:t>fédérale</a:t>
            </a:r>
            <a:r>
              <a:rPr lang="en" sz="1500" dirty="0"/>
              <a:t> du Canada en </a:t>
            </a:r>
            <a:r>
              <a:rPr lang="en" sz="1500" dirty="0" err="1"/>
              <a:t>tant</a:t>
            </a:r>
            <a:r>
              <a:rPr lang="en" sz="1500" dirty="0"/>
              <a:t> </a:t>
            </a:r>
            <a:r>
              <a:rPr lang="en" sz="1500" dirty="0" err="1"/>
              <a:t>que</a:t>
            </a:r>
            <a:r>
              <a:rPr lang="en" sz="1500" dirty="0"/>
              <a:t> </a:t>
            </a:r>
            <a:r>
              <a:rPr lang="en" sz="1500" dirty="0" err="1"/>
              <a:t>secrétaire</a:t>
            </a:r>
            <a:r>
              <a:rPr lang="en" sz="1500" dirty="0"/>
              <a:t> d’</a:t>
            </a:r>
            <a:r>
              <a:rPr lang="en" sz="1512" dirty="0"/>
              <a:t>État </a:t>
            </a:r>
            <a:r>
              <a:rPr lang="en" sz="1512" dirty="0" err="1"/>
              <a:t>quand</a:t>
            </a:r>
            <a:r>
              <a:rPr lang="en" sz="1512" dirty="0"/>
              <a:t> </a:t>
            </a:r>
            <a:r>
              <a:rPr lang="en" sz="1512" dirty="0" err="1"/>
              <a:t>le</a:t>
            </a:r>
            <a:r>
              <a:rPr lang="en" sz="1512" dirty="0"/>
              <a:t> parti </a:t>
            </a:r>
            <a:r>
              <a:rPr lang="en" sz="1500" dirty="0" err="1"/>
              <a:t>conservateur</a:t>
            </a:r>
            <a:r>
              <a:rPr lang="en" sz="1500" dirty="0"/>
              <a:t> de John </a:t>
            </a:r>
            <a:r>
              <a:rPr lang="en" sz="1500" dirty="0" err="1"/>
              <a:t>Diefenbaker</a:t>
            </a:r>
            <a:r>
              <a:rPr lang="en" sz="1500" dirty="0"/>
              <a:t> </a:t>
            </a:r>
            <a:r>
              <a:rPr lang="en" sz="1500" dirty="0" err="1"/>
              <a:t>est</a:t>
            </a:r>
            <a:r>
              <a:rPr lang="en" sz="1500" dirty="0"/>
              <a:t> </a:t>
            </a:r>
            <a:r>
              <a:rPr lang="en" sz="1500" dirty="0" err="1"/>
              <a:t>élu</a:t>
            </a:r>
            <a:r>
              <a:rPr lang="en" sz="1500" dirty="0"/>
              <a:t>. En 1958, </a:t>
            </a:r>
            <a:r>
              <a:rPr lang="en" sz="1500" dirty="0" err="1"/>
              <a:t>cherchant</a:t>
            </a:r>
            <a:r>
              <a:rPr lang="en" sz="1500" dirty="0"/>
              <a:t> des plus </a:t>
            </a:r>
            <a:r>
              <a:rPr lang="en" sz="1500" dirty="0" err="1"/>
              <a:t>importants</a:t>
            </a:r>
            <a:r>
              <a:rPr lang="en" sz="1500" dirty="0"/>
              <a:t> rôles </a:t>
            </a:r>
            <a:r>
              <a:rPr lang="en" sz="1500" dirty="0" err="1"/>
              <a:t>elle</a:t>
            </a:r>
            <a:r>
              <a:rPr lang="en" sz="1500" dirty="0"/>
              <a:t> </a:t>
            </a:r>
            <a:r>
              <a:rPr lang="en" sz="1500" dirty="0" err="1"/>
              <a:t>devient</a:t>
            </a:r>
            <a:r>
              <a:rPr lang="en" sz="1500" dirty="0"/>
              <a:t> chef du </a:t>
            </a:r>
            <a:r>
              <a:rPr lang="en" sz="1500" dirty="0" err="1"/>
              <a:t>ministère</a:t>
            </a:r>
            <a:r>
              <a:rPr lang="en" sz="1500" dirty="0"/>
              <a:t> de la </a:t>
            </a:r>
            <a:r>
              <a:rPr lang="en" sz="1500" dirty="0" err="1"/>
              <a:t>Citoyenneté</a:t>
            </a:r>
            <a:r>
              <a:rPr lang="en" sz="1500" dirty="0"/>
              <a:t> et de l’Immigration. Dans </a:t>
            </a:r>
            <a:r>
              <a:rPr lang="en" sz="1500" dirty="0" err="1"/>
              <a:t>ce</a:t>
            </a:r>
            <a:r>
              <a:rPr lang="en" sz="1500" dirty="0"/>
              <a:t> rôle, </a:t>
            </a:r>
            <a:r>
              <a:rPr lang="en" sz="1500" dirty="0" err="1"/>
              <a:t>elle</a:t>
            </a:r>
            <a:r>
              <a:rPr lang="en" sz="1500" dirty="0"/>
              <a:t> a </a:t>
            </a:r>
            <a:r>
              <a:rPr lang="en" sz="1500" dirty="0" err="1"/>
              <a:t>réformé</a:t>
            </a:r>
            <a:r>
              <a:rPr lang="en" sz="1500" dirty="0"/>
              <a:t> la </a:t>
            </a:r>
            <a:r>
              <a:rPr lang="en" sz="1500" dirty="0" err="1"/>
              <a:t>politique</a:t>
            </a:r>
            <a:r>
              <a:rPr lang="en" sz="1500" dirty="0"/>
              <a:t> d’immigration </a:t>
            </a:r>
            <a:r>
              <a:rPr lang="en" sz="1500" dirty="0" err="1"/>
              <a:t>canadienne</a:t>
            </a:r>
            <a:r>
              <a:rPr lang="en" sz="1500" dirty="0"/>
              <a:t> pour </a:t>
            </a:r>
            <a:r>
              <a:rPr lang="en" sz="1500" dirty="0" err="1"/>
              <a:t>ȇtre</a:t>
            </a:r>
            <a:r>
              <a:rPr lang="en" sz="1500" dirty="0"/>
              <a:t> </a:t>
            </a:r>
            <a:r>
              <a:rPr lang="en" sz="1500" dirty="0" err="1"/>
              <a:t>mieux</a:t>
            </a:r>
            <a:r>
              <a:rPr lang="en" sz="1500" dirty="0"/>
              <a:t> </a:t>
            </a:r>
            <a:r>
              <a:rPr lang="en" sz="1500" dirty="0" err="1"/>
              <a:t>orientée</a:t>
            </a:r>
            <a:r>
              <a:rPr lang="en" sz="1500" dirty="0"/>
              <a:t> </a:t>
            </a:r>
            <a:r>
              <a:rPr lang="en" sz="1500" dirty="0" err="1"/>
              <a:t>vers</a:t>
            </a:r>
            <a:r>
              <a:rPr lang="en" sz="1500" dirty="0"/>
              <a:t> un </a:t>
            </a:r>
            <a:r>
              <a:rPr lang="en" sz="1500" dirty="0" err="1"/>
              <a:t>système</a:t>
            </a:r>
            <a:r>
              <a:rPr lang="en" sz="1500" dirty="0"/>
              <a:t> de </a:t>
            </a:r>
            <a:r>
              <a:rPr lang="en" sz="1500" dirty="0" err="1"/>
              <a:t>mérite</a:t>
            </a:r>
            <a:r>
              <a:rPr lang="en" sz="1500" dirty="0"/>
              <a:t>. En 1962 </a:t>
            </a:r>
            <a:r>
              <a:rPr lang="en" sz="1500" dirty="0" err="1"/>
              <a:t>elle</a:t>
            </a:r>
            <a:r>
              <a:rPr lang="en" sz="1500" dirty="0"/>
              <a:t> </a:t>
            </a:r>
            <a:r>
              <a:rPr lang="en" sz="1500" dirty="0" err="1"/>
              <a:t>devient</a:t>
            </a:r>
            <a:r>
              <a:rPr lang="en" sz="1500" dirty="0"/>
              <a:t> </a:t>
            </a:r>
            <a:r>
              <a:rPr lang="en" sz="1500" dirty="0" err="1"/>
              <a:t>ministre</a:t>
            </a:r>
            <a:r>
              <a:rPr lang="en" sz="1500" dirty="0"/>
              <a:t> des </a:t>
            </a:r>
            <a:r>
              <a:rPr lang="en" sz="1500" dirty="0" err="1"/>
              <a:t>Postes</a:t>
            </a:r>
            <a:r>
              <a:rPr lang="en" sz="1500" dirty="0"/>
              <a:t> avant </a:t>
            </a:r>
            <a:r>
              <a:rPr lang="en" sz="1500" dirty="0" err="1"/>
              <a:t>qu’elle</a:t>
            </a:r>
            <a:r>
              <a:rPr lang="en" sz="1500" dirty="0"/>
              <a:t> </a:t>
            </a:r>
            <a:r>
              <a:rPr lang="en" sz="1500" dirty="0" err="1"/>
              <a:t>est</a:t>
            </a:r>
            <a:r>
              <a:rPr lang="en" sz="1500" dirty="0"/>
              <a:t> </a:t>
            </a:r>
            <a:r>
              <a:rPr lang="en" sz="1500" dirty="0" err="1"/>
              <a:t>vaincue</a:t>
            </a:r>
            <a:r>
              <a:rPr lang="en" sz="1500" dirty="0"/>
              <a:t> dans </a:t>
            </a:r>
            <a:r>
              <a:rPr lang="en" sz="1500" dirty="0" err="1"/>
              <a:t>l’élection</a:t>
            </a:r>
            <a:r>
              <a:rPr lang="en" sz="1500" dirty="0"/>
              <a:t> de 1963.</a:t>
            </a:r>
            <a:endParaRPr sz="1500" dirty="0"/>
          </a:p>
        </p:txBody>
      </p:sp>
      <p:pic>
        <p:nvPicPr>
          <p:cNvPr id="150" name="Google Shape;150;p23"/>
          <p:cNvPicPr preferRelativeResize="0"/>
          <p:nvPr/>
        </p:nvPicPr>
        <p:blipFill>
          <a:blip r:embed="rId3">
            <a:alphaModFix/>
          </a:blip>
          <a:stretch>
            <a:fillRect/>
          </a:stretch>
        </p:blipFill>
        <p:spPr>
          <a:xfrm rot="5400000">
            <a:off x="5670650" y="1143487"/>
            <a:ext cx="4181124" cy="2083526"/>
          </a:xfrm>
          <a:prstGeom prst="rect">
            <a:avLst/>
          </a:prstGeom>
          <a:noFill/>
          <a:ln>
            <a:noFill/>
          </a:ln>
        </p:spPr>
      </p:pic>
      <p:pic>
        <p:nvPicPr>
          <p:cNvPr id="151" name="Google Shape;151;p23"/>
          <p:cNvPicPr preferRelativeResize="0"/>
          <p:nvPr/>
        </p:nvPicPr>
        <p:blipFill>
          <a:blip r:embed="rId4">
            <a:alphaModFix/>
          </a:blip>
          <a:stretch>
            <a:fillRect/>
          </a:stretch>
        </p:blipFill>
        <p:spPr>
          <a:xfrm>
            <a:off x="4635931" y="94706"/>
            <a:ext cx="2083525" cy="41811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5 cents</a:t>
            </a:r>
            <a:endParaRPr/>
          </a:p>
        </p:txBody>
      </p:sp>
      <p:sp>
        <p:nvSpPr>
          <p:cNvPr id="65" name="Google Shape;65;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66" name="Google Shape;66;p14"/>
          <p:cNvSpPr txBox="1">
            <a:spLocks noGrp="1"/>
          </p:cNvSpPr>
          <p:nvPr>
            <p:ph type="subTitle" idx="1"/>
          </p:nvPr>
        </p:nvSpPr>
        <p:spPr>
          <a:xfrm>
            <a:off x="265500" y="1172925"/>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00"/>
              <a:t>En 1968, Lincoln Alexander est devenu le premier Canadien noir à devenir député lorsqu’il représentait Hamilton West pour le parti conservateur. En 1979 sous le gouvernement de Joe Clark, il est devenu le premier Canadien noir nommé au Cabinet. Il a servi comme ministre du Travail. Aujourd’hui, il est connu souvent comme le plus grand hamiltonien de tous les temps.</a:t>
            </a:r>
            <a:endParaRPr sz="1500"/>
          </a:p>
        </p:txBody>
      </p:sp>
      <p:pic>
        <p:nvPicPr>
          <p:cNvPr id="67" name="Google Shape;67;p14"/>
          <p:cNvPicPr preferRelativeResize="0"/>
          <p:nvPr/>
        </p:nvPicPr>
        <p:blipFill>
          <a:blip r:embed="rId3">
            <a:alphaModFix/>
          </a:blip>
          <a:stretch>
            <a:fillRect/>
          </a:stretch>
        </p:blipFill>
        <p:spPr>
          <a:xfrm>
            <a:off x="6478025" y="2477525"/>
            <a:ext cx="2665974" cy="2665974"/>
          </a:xfrm>
          <a:prstGeom prst="rect">
            <a:avLst/>
          </a:prstGeom>
          <a:noFill/>
          <a:ln>
            <a:noFill/>
          </a:ln>
        </p:spPr>
      </p:pic>
      <p:pic>
        <p:nvPicPr>
          <p:cNvPr id="68" name="Google Shape;68;p14"/>
          <p:cNvPicPr preferRelativeResize="0"/>
          <p:nvPr/>
        </p:nvPicPr>
        <p:blipFill>
          <a:blip r:embed="rId4">
            <a:alphaModFix/>
          </a:blip>
          <a:stretch>
            <a:fillRect/>
          </a:stretch>
        </p:blipFill>
        <p:spPr>
          <a:xfrm>
            <a:off x="4572000" y="74375"/>
            <a:ext cx="2571750"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10 cents</a:t>
            </a:r>
            <a:endParaRPr/>
          </a:p>
        </p:txBody>
      </p:sp>
      <p:sp>
        <p:nvSpPr>
          <p:cNvPr id="74" name="Google Shape;74;p15"/>
          <p:cNvSpPr txBox="1">
            <a:spLocks noGrp="1"/>
          </p:cNvSpPr>
          <p:nvPr>
            <p:ph type="body" idx="2"/>
          </p:nvPr>
        </p:nvSpPr>
        <p:spPr>
          <a:xfrm>
            <a:off x="4808817" y="5446596"/>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75" name="Google Shape;75;p15"/>
          <p:cNvSpPr txBox="1">
            <a:spLocks noGrp="1"/>
          </p:cNvSpPr>
          <p:nvPr>
            <p:ph type="subTitle" idx="1"/>
          </p:nvPr>
        </p:nvSpPr>
        <p:spPr>
          <a:xfrm>
            <a:off x="265500" y="1172925"/>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00" dirty="0"/>
              <a:t>En 1976, </a:t>
            </a:r>
            <a:r>
              <a:rPr lang="en" sz="1500" dirty="0" err="1"/>
              <a:t>le</a:t>
            </a:r>
            <a:r>
              <a:rPr lang="en" sz="1500" dirty="0"/>
              <a:t> Canada a </a:t>
            </a:r>
            <a:r>
              <a:rPr lang="en" sz="1500" dirty="0" err="1"/>
              <a:t>reçu</a:t>
            </a:r>
            <a:r>
              <a:rPr lang="en" sz="1500" dirty="0"/>
              <a:t> les Jeux </a:t>
            </a:r>
            <a:r>
              <a:rPr lang="en" sz="1500" dirty="0" err="1"/>
              <a:t>olympiques</a:t>
            </a:r>
            <a:r>
              <a:rPr lang="en" sz="1500" dirty="0"/>
              <a:t> </a:t>
            </a:r>
            <a:r>
              <a:rPr lang="en" sz="1500" dirty="0" err="1"/>
              <a:t>d’été</a:t>
            </a:r>
            <a:r>
              <a:rPr lang="en" sz="1500" dirty="0"/>
              <a:t> à Montréal. </a:t>
            </a:r>
            <a:r>
              <a:rPr lang="en" sz="1500" dirty="0" err="1"/>
              <a:t>C’était</a:t>
            </a:r>
            <a:r>
              <a:rPr lang="en" sz="1500" dirty="0"/>
              <a:t> la première </a:t>
            </a:r>
            <a:r>
              <a:rPr lang="en" sz="1500" dirty="0" err="1"/>
              <a:t>fois</a:t>
            </a:r>
            <a:r>
              <a:rPr lang="en" sz="1500" dirty="0"/>
              <a:t> </a:t>
            </a:r>
            <a:r>
              <a:rPr lang="en" sz="1500" dirty="0" err="1"/>
              <a:t>qu’une</a:t>
            </a:r>
            <a:r>
              <a:rPr lang="en" sz="1500" dirty="0"/>
              <a:t> </a:t>
            </a:r>
            <a:r>
              <a:rPr lang="en" sz="1500" dirty="0" err="1"/>
              <a:t>ville</a:t>
            </a:r>
            <a:r>
              <a:rPr lang="en" sz="1500" dirty="0"/>
              <a:t> </a:t>
            </a:r>
            <a:r>
              <a:rPr lang="en" sz="1500" dirty="0" err="1"/>
              <a:t>canadienne</a:t>
            </a:r>
            <a:r>
              <a:rPr lang="en" sz="1500" dirty="0"/>
              <a:t> les </a:t>
            </a:r>
            <a:r>
              <a:rPr lang="en" sz="1500" dirty="0" err="1"/>
              <a:t>ont</a:t>
            </a:r>
            <a:r>
              <a:rPr lang="en" sz="1500" dirty="0"/>
              <a:t> </a:t>
            </a:r>
            <a:r>
              <a:rPr lang="en" sz="1500" dirty="0" err="1"/>
              <a:t>jamais</a:t>
            </a:r>
            <a:r>
              <a:rPr lang="en" sz="1500" dirty="0"/>
              <a:t> </a:t>
            </a:r>
            <a:r>
              <a:rPr lang="en" sz="1500" dirty="0" err="1"/>
              <a:t>reçu</a:t>
            </a:r>
            <a:r>
              <a:rPr lang="en" sz="1500" dirty="0"/>
              <a:t>. Un </a:t>
            </a:r>
            <a:r>
              <a:rPr lang="en" sz="1500" dirty="0" err="1"/>
              <a:t>côté</a:t>
            </a:r>
            <a:r>
              <a:rPr lang="en" sz="1500" dirty="0"/>
              <a:t> de </a:t>
            </a:r>
            <a:r>
              <a:rPr lang="en" sz="1500" dirty="0" err="1"/>
              <a:t>cette</a:t>
            </a:r>
            <a:r>
              <a:rPr lang="en" sz="1500" dirty="0"/>
              <a:t> pièce </a:t>
            </a:r>
            <a:r>
              <a:rPr lang="en" sz="1500" dirty="0" err="1"/>
              <a:t>dépeint</a:t>
            </a:r>
            <a:r>
              <a:rPr lang="en" sz="1500" dirty="0"/>
              <a:t> les </a:t>
            </a:r>
            <a:r>
              <a:rPr lang="en" sz="1500" dirty="0" err="1"/>
              <a:t>anneaux</a:t>
            </a:r>
            <a:r>
              <a:rPr lang="en" sz="1500" dirty="0"/>
              <a:t> </a:t>
            </a:r>
            <a:r>
              <a:rPr lang="en" sz="1500" dirty="0" err="1"/>
              <a:t>olympiques</a:t>
            </a:r>
            <a:r>
              <a:rPr lang="en" sz="1500" dirty="0"/>
              <a:t>, </a:t>
            </a:r>
            <a:r>
              <a:rPr lang="en" sz="1500" dirty="0" err="1"/>
              <a:t>le</a:t>
            </a:r>
            <a:r>
              <a:rPr lang="en" sz="1500" dirty="0"/>
              <a:t> </a:t>
            </a:r>
            <a:r>
              <a:rPr lang="en" sz="1500" dirty="0" err="1"/>
              <a:t>symbole</a:t>
            </a:r>
            <a:r>
              <a:rPr lang="en" sz="1500" dirty="0"/>
              <a:t> </a:t>
            </a:r>
            <a:r>
              <a:rPr lang="en" sz="1500" dirty="0" err="1"/>
              <a:t>le</a:t>
            </a:r>
            <a:r>
              <a:rPr lang="en" sz="1500" dirty="0"/>
              <a:t> plus </a:t>
            </a:r>
            <a:r>
              <a:rPr lang="en" sz="1500" dirty="0" err="1"/>
              <a:t>emblématique</a:t>
            </a:r>
            <a:r>
              <a:rPr lang="en" sz="1500" dirty="0"/>
              <a:t> de </a:t>
            </a:r>
            <a:r>
              <a:rPr lang="en" sz="1500" dirty="0" err="1"/>
              <a:t>cette</a:t>
            </a:r>
            <a:r>
              <a:rPr lang="en" sz="1500" dirty="0"/>
              <a:t> tradition sportive. </a:t>
            </a:r>
            <a:r>
              <a:rPr lang="en" sz="1500" dirty="0" err="1"/>
              <a:t>L’autre</a:t>
            </a:r>
            <a:r>
              <a:rPr lang="en" sz="1500" dirty="0"/>
              <a:t> </a:t>
            </a:r>
            <a:r>
              <a:rPr lang="en" sz="1500" dirty="0" err="1"/>
              <a:t>côté</a:t>
            </a:r>
            <a:r>
              <a:rPr lang="en" sz="1500" dirty="0"/>
              <a:t> </a:t>
            </a:r>
            <a:r>
              <a:rPr lang="en" sz="1500" dirty="0" err="1"/>
              <a:t>contient</a:t>
            </a:r>
            <a:r>
              <a:rPr lang="en" sz="1500" dirty="0"/>
              <a:t> les portraits de Sarah Henderson et Stéphane </a:t>
            </a:r>
            <a:r>
              <a:rPr lang="en" sz="1500" dirty="0" err="1"/>
              <a:t>Préfontaine</a:t>
            </a:r>
            <a:r>
              <a:rPr lang="en" sz="1500" dirty="0"/>
              <a:t>, les </a:t>
            </a:r>
            <a:r>
              <a:rPr lang="en" sz="1500" dirty="0" err="1"/>
              <a:t>deux</a:t>
            </a:r>
            <a:r>
              <a:rPr lang="en" sz="1500" dirty="0"/>
              <a:t> </a:t>
            </a:r>
            <a:r>
              <a:rPr lang="en" sz="1500" dirty="0" err="1"/>
              <a:t>jeunes</a:t>
            </a:r>
            <a:r>
              <a:rPr lang="en" sz="1500" dirty="0"/>
              <a:t> canadiens qui </a:t>
            </a:r>
            <a:r>
              <a:rPr lang="en" sz="1500" dirty="0" err="1"/>
              <a:t>ont</a:t>
            </a:r>
            <a:r>
              <a:rPr lang="en" sz="1500" dirty="0"/>
              <a:t> </a:t>
            </a:r>
            <a:r>
              <a:rPr lang="en" sz="1500" dirty="0" err="1"/>
              <a:t>été</a:t>
            </a:r>
            <a:r>
              <a:rPr lang="en" sz="1500" dirty="0"/>
              <a:t> </a:t>
            </a:r>
            <a:r>
              <a:rPr lang="en" sz="1500" dirty="0" err="1"/>
              <a:t>choisis</a:t>
            </a:r>
            <a:r>
              <a:rPr lang="en" sz="1500" dirty="0"/>
              <a:t> pour </a:t>
            </a:r>
            <a:r>
              <a:rPr lang="en" sz="1500" dirty="0" err="1"/>
              <a:t>allumer</a:t>
            </a:r>
            <a:r>
              <a:rPr lang="en" sz="1500" dirty="0"/>
              <a:t> la </a:t>
            </a:r>
            <a:r>
              <a:rPr lang="en" sz="1500" dirty="0" err="1"/>
              <a:t>Flamme</a:t>
            </a:r>
            <a:r>
              <a:rPr lang="en" sz="1500" dirty="0"/>
              <a:t> </a:t>
            </a:r>
            <a:r>
              <a:rPr lang="en" sz="1500" dirty="0" err="1"/>
              <a:t>olympique</a:t>
            </a:r>
            <a:r>
              <a:rPr lang="en" sz="1500" dirty="0"/>
              <a:t>.</a:t>
            </a:r>
            <a:endParaRPr sz="1500" dirty="0"/>
          </a:p>
        </p:txBody>
      </p:sp>
      <p:pic>
        <p:nvPicPr>
          <p:cNvPr id="76" name="Google Shape;76;p15"/>
          <p:cNvPicPr preferRelativeResize="0"/>
          <p:nvPr/>
        </p:nvPicPr>
        <p:blipFill rotWithShape="1">
          <a:blip r:embed="rId3">
            <a:alphaModFix/>
          </a:blip>
          <a:srcRect l="7641" t="10381" r="5620" b="3463"/>
          <a:stretch/>
        </p:blipFill>
        <p:spPr>
          <a:xfrm>
            <a:off x="4572004" y="75625"/>
            <a:ext cx="2513961" cy="2497075"/>
          </a:xfrm>
          <a:prstGeom prst="rect">
            <a:avLst/>
          </a:prstGeom>
          <a:noFill/>
          <a:ln>
            <a:noFill/>
          </a:ln>
        </p:spPr>
      </p:pic>
      <p:pic>
        <p:nvPicPr>
          <p:cNvPr id="77" name="Google Shape;77;p15"/>
          <p:cNvPicPr preferRelativeResize="0"/>
          <p:nvPr/>
        </p:nvPicPr>
        <p:blipFill rotWithShape="1">
          <a:blip r:embed="rId4">
            <a:alphaModFix/>
          </a:blip>
          <a:srcRect l="6514" t="10279" r="5449" b="3409"/>
          <a:stretch/>
        </p:blipFill>
        <p:spPr>
          <a:xfrm>
            <a:off x="6448167" y="2571750"/>
            <a:ext cx="2623457"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25 cents</a:t>
            </a:r>
            <a:endParaRPr/>
          </a:p>
        </p:txBody>
      </p:sp>
      <p:sp>
        <p:nvSpPr>
          <p:cNvPr id="83" name="Google Shape;83;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84" name="Google Shape;84;p16"/>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12"/>
              <a:t>Le 1 juillet 1967, le Canada a célébré 100 ans depuis la Confédération. Sur un</a:t>
            </a:r>
            <a:r>
              <a:rPr lang="en" sz="1500"/>
              <a:t> côté de la pi</a:t>
            </a:r>
            <a:r>
              <a:rPr lang="en" sz="1512"/>
              <a:t>èce il y a le logo officiel qui a été dessiné par Stuart Ash. Chaque triangle représente une province et il y en a un pour représenter les territoires. Un des rehauts de ces célébrations à été l’Expo 67. 60 pays étrangers et plusieurs organisations internationales ont participé dans l’Expo et ont construit des pavillons. Sur l’autre côté </a:t>
            </a:r>
            <a:r>
              <a:rPr lang="en" sz="1500"/>
              <a:t>de la pièce, il y a le Pavillon canadien qui a été construit pour l’Expo. Il s’appelle « le Katimavik » qui est le mot inuit pour « lieu de rassemblement. » </a:t>
            </a:r>
            <a:endParaRPr sz="1500"/>
          </a:p>
        </p:txBody>
      </p:sp>
      <p:pic>
        <p:nvPicPr>
          <p:cNvPr id="85" name="Google Shape;85;p16"/>
          <p:cNvPicPr preferRelativeResize="0"/>
          <p:nvPr/>
        </p:nvPicPr>
        <p:blipFill>
          <a:blip r:embed="rId3">
            <a:alphaModFix/>
          </a:blip>
          <a:stretch>
            <a:fillRect/>
          </a:stretch>
        </p:blipFill>
        <p:spPr>
          <a:xfrm>
            <a:off x="6563325" y="2563900"/>
            <a:ext cx="2580675" cy="2580675"/>
          </a:xfrm>
          <a:prstGeom prst="rect">
            <a:avLst/>
          </a:prstGeom>
          <a:noFill/>
          <a:ln>
            <a:noFill/>
          </a:ln>
        </p:spPr>
      </p:pic>
      <p:pic>
        <p:nvPicPr>
          <p:cNvPr id="86" name="Google Shape;86;p16"/>
          <p:cNvPicPr preferRelativeResize="0"/>
          <p:nvPr/>
        </p:nvPicPr>
        <p:blipFill>
          <a:blip r:embed="rId4">
            <a:alphaModFix/>
          </a:blip>
          <a:stretch>
            <a:fillRect/>
          </a:stretch>
        </p:blipFill>
        <p:spPr>
          <a:xfrm>
            <a:off x="4572000" y="0"/>
            <a:ext cx="2580675" cy="2580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 dollar</a:t>
            </a:r>
            <a:endParaRPr/>
          </a:p>
        </p:txBody>
      </p:sp>
      <p:sp>
        <p:nvSpPr>
          <p:cNvPr id="92" name="Google Shape;92;p17"/>
          <p:cNvSpPr txBox="1">
            <a:spLocks noGrp="1"/>
          </p:cNvSpPr>
          <p:nvPr>
            <p:ph type="body" idx="2"/>
          </p:nvPr>
        </p:nvSpPr>
        <p:spPr>
          <a:xfrm>
            <a:off x="473708" y="6162902"/>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93" name="Google Shape;93;p17"/>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12" dirty="0"/>
              <a:t>En 1972, </a:t>
            </a:r>
            <a:r>
              <a:rPr lang="en" sz="1512" dirty="0" err="1"/>
              <a:t>le</a:t>
            </a:r>
            <a:r>
              <a:rPr lang="en" sz="1512" dirty="0"/>
              <a:t> Canada a </a:t>
            </a:r>
            <a:r>
              <a:rPr lang="en" sz="1512" dirty="0" err="1"/>
              <a:t>affronté</a:t>
            </a:r>
            <a:r>
              <a:rPr lang="en" sz="1512" dirty="0"/>
              <a:t> l’Union </a:t>
            </a:r>
            <a:r>
              <a:rPr lang="en" sz="1512" dirty="0" err="1"/>
              <a:t>soviétique</a:t>
            </a:r>
            <a:r>
              <a:rPr lang="en" sz="1512" dirty="0"/>
              <a:t> dans </a:t>
            </a:r>
            <a:r>
              <a:rPr lang="en" sz="1512" dirty="0" err="1"/>
              <a:t>une</a:t>
            </a:r>
            <a:r>
              <a:rPr lang="en" sz="1512" dirty="0"/>
              <a:t> </a:t>
            </a:r>
            <a:r>
              <a:rPr lang="en" sz="1512" dirty="0" err="1"/>
              <a:t>série</a:t>
            </a:r>
            <a:r>
              <a:rPr lang="en" sz="1512" dirty="0"/>
              <a:t> de jeux d’hockey qui </a:t>
            </a:r>
            <a:r>
              <a:rPr lang="en" sz="1512" dirty="0" err="1"/>
              <a:t>est</a:t>
            </a:r>
            <a:r>
              <a:rPr lang="en" sz="1512" dirty="0"/>
              <a:t> </a:t>
            </a:r>
            <a:r>
              <a:rPr lang="en" sz="1512" dirty="0" err="1"/>
              <a:t>populairement</a:t>
            </a:r>
            <a:r>
              <a:rPr lang="en" sz="1512" dirty="0"/>
              <a:t> </a:t>
            </a:r>
            <a:r>
              <a:rPr lang="en" sz="1512" dirty="0" err="1"/>
              <a:t>connue</a:t>
            </a:r>
            <a:r>
              <a:rPr lang="en" sz="1512" dirty="0"/>
              <a:t> </a:t>
            </a:r>
            <a:r>
              <a:rPr lang="en" sz="1512" dirty="0" err="1"/>
              <a:t>comme</a:t>
            </a:r>
            <a:r>
              <a:rPr lang="en" sz="1512" dirty="0"/>
              <a:t> la </a:t>
            </a:r>
            <a:r>
              <a:rPr lang="en" sz="1512" dirty="0" err="1"/>
              <a:t>Série</a:t>
            </a:r>
            <a:r>
              <a:rPr lang="en" sz="1512" dirty="0"/>
              <a:t> du siècle. Au </a:t>
            </a:r>
            <a:r>
              <a:rPr lang="en" sz="1512" dirty="0" err="1"/>
              <a:t>cours</a:t>
            </a:r>
            <a:r>
              <a:rPr lang="en" sz="1512" dirty="0"/>
              <a:t> de </a:t>
            </a:r>
            <a:r>
              <a:rPr lang="en" sz="1512" dirty="0" err="1"/>
              <a:t>huit</a:t>
            </a:r>
            <a:r>
              <a:rPr lang="en" sz="1512" dirty="0"/>
              <a:t> </a:t>
            </a:r>
            <a:r>
              <a:rPr lang="en" sz="1512" dirty="0" err="1"/>
              <a:t>matchs</a:t>
            </a:r>
            <a:r>
              <a:rPr lang="en" sz="1512" dirty="0"/>
              <a:t>, </a:t>
            </a:r>
            <a:r>
              <a:rPr lang="en" sz="1512" dirty="0" err="1"/>
              <a:t>l’équipe</a:t>
            </a:r>
            <a:r>
              <a:rPr lang="en" sz="1512" dirty="0"/>
              <a:t> </a:t>
            </a:r>
            <a:r>
              <a:rPr lang="en" sz="1512" dirty="0" err="1"/>
              <a:t>soviétique</a:t>
            </a:r>
            <a:r>
              <a:rPr lang="en" sz="1512" dirty="0"/>
              <a:t> et la </a:t>
            </a:r>
            <a:r>
              <a:rPr lang="en" sz="1512" dirty="0" err="1"/>
              <a:t>toute</a:t>
            </a:r>
            <a:r>
              <a:rPr lang="en" sz="1512" dirty="0"/>
              <a:t> première « </a:t>
            </a:r>
            <a:r>
              <a:rPr lang="en" sz="1512" dirty="0" err="1"/>
              <a:t>l’Équipe</a:t>
            </a:r>
            <a:r>
              <a:rPr lang="en" sz="1512" dirty="0"/>
              <a:t> Canada » se </a:t>
            </a:r>
            <a:r>
              <a:rPr lang="en" sz="1512" dirty="0" err="1"/>
              <a:t>heurtaient</a:t>
            </a:r>
            <a:r>
              <a:rPr lang="en" sz="1512" dirty="0"/>
              <a:t> </a:t>
            </a:r>
            <a:r>
              <a:rPr lang="en" sz="1512" dirty="0" err="1"/>
              <a:t>aussi</a:t>
            </a:r>
            <a:r>
              <a:rPr lang="en" sz="1512" dirty="0"/>
              <a:t> en philosophies </a:t>
            </a:r>
            <a:r>
              <a:rPr lang="en" sz="1512" dirty="0" err="1"/>
              <a:t>économiques</a:t>
            </a:r>
            <a:r>
              <a:rPr lang="en" sz="1512" dirty="0"/>
              <a:t> et </a:t>
            </a:r>
            <a:r>
              <a:rPr lang="en" sz="1512" dirty="0" err="1"/>
              <a:t>politiques</a:t>
            </a:r>
            <a:r>
              <a:rPr lang="en" sz="1512" dirty="0"/>
              <a:t>. </a:t>
            </a:r>
            <a:r>
              <a:rPr lang="en" sz="1512" dirty="0" err="1"/>
              <a:t>Étant</a:t>
            </a:r>
            <a:r>
              <a:rPr lang="en" sz="1512" dirty="0"/>
              <a:t> </a:t>
            </a:r>
            <a:r>
              <a:rPr lang="en" sz="1512" dirty="0" err="1"/>
              <a:t>donné</a:t>
            </a:r>
            <a:r>
              <a:rPr lang="en" sz="1512" dirty="0"/>
              <a:t> les tensions </a:t>
            </a:r>
            <a:r>
              <a:rPr lang="en" sz="1512" dirty="0" err="1"/>
              <a:t>entre</a:t>
            </a:r>
            <a:r>
              <a:rPr lang="en" sz="1512" dirty="0"/>
              <a:t> </a:t>
            </a:r>
            <a:r>
              <a:rPr lang="en" sz="1512" dirty="0" err="1"/>
              <a:t>l’Ouest</a:t>
            </a:r>
            <a:r>
              <a:rPr lang="en" sz="1512" dirty="0"/>
              <a:t> et son </a:t>
            </a:r>
            <a:r>
              <a:rPr lang="en" sz="1512" dirty="0" err="1"/>
              <a:t>capitalisme</a:t>
            </a:r>
            <a:r>
              <a:rPr lang="en" sz="1512" dirty="0"/>
              <a:t> et l’URSS et son </a:t>
            </a:r>
            <a:r>
              <a:rPr lang="en" sz="1512" dirty="0" err="1"/>
              <a:t>communisme</a:t>
            </a:r>
            <a:r>
              <a:rPr lang="en" sz="1512" dirty="0"/>
              <a:t> pendant la Guerre </a:t>
            </a:r>
            <a:r>
              <a:rPr lang="en" sz="1512" dirty="0" err="1"/>
              <a:t>Froide</a:t>
            </a:r>
            <a:r>
              <a:rPr lang="en" sz="1512" dirty="0"/>
              <a:t>, </a:t>
            </a:r>
            <a:r>
              <a:rPr lang="en" sz="1512" dirty="0" err="1"/>
              <a:t>c’était</a:t>
            </a:r>
            <a:r>
              <a:rPr lang="en" sz="1512" dirty="0"/>
              <a:t> un moment </a:t>
            </a:r>
            <a:r>
              <a:rPr lang="en" sz="1512" dirty="0" err="1"/>
              <a:t>majeur</a:t>
            </a:r>
            <a:r>
              <a:rPr lang="en" sz="1512" dirty="0"/>
              <a:t> pour </a:t>
            </a:r>
            <a:r>
              <a:rPr lang="en" sz="1512" dirty="0" err="1"/>
              <a:t>le</a:t>
            </a:r>
            <a:r>
              <a:rPr lang="en" sz="1512" dirty="0"/>
              <a:t> Canada et l’hockey au Canada </a:t>
            </a:r>
            <a:r>
              <a:rPr lang="en" sz="1512" dirty="0" err="1"/>
              <a:t>quand</a:t>
            </a:r>
            <a:r>
              <a:rPr lang="en" sz="1512" dirty="0"/>
              <a:t> Paul Henderson a </a:t>
            </a:r>
            <a:r>
              <a:rPr lang="en" sz="1512" dirty="0" err="1"/>
              <a:t>tiré</a:t>
            </a:r>
            <a:r>
              <a:rPr lang="en" sz="1512" dirty="0"/>
              <a:t> </a:t>
            </a:r>
            <a:r>
              <a:rPr lang="en" sz="1512" dirty="0" err="1"/>
              <a:t>le</a:t>
            </a:r>
            <a:r>
              <a:rPr lang="en" sz="1512" dirty="0"/>
              <a:t> but </a:t>
            </a:r>
            <a:r>
              <a:rPr lang="en" sz="1512" dirty="0" err="1"/>
              <a:t>gagnant</a:t>
            </a:r>
            <a:r>
              <a:rPr lang="en" sz="1512" dirty="0"/>
              <a:t> de la </a:t>
            </a:r>
            <a:r>
              <a:rPr lang="en" sz="1512" dirty="0" err="1"/>
              <a:t>Séries</a:t>
            </a:r>
            <a:r>
              <a:rPr lang="en" sz="1512" dirty="0"/>
              <a:t> du siècle pour </a:t>
            </a:r>
            <a:r>
              <a:rPr lang="en" sz="1512" dirty="0" err="1"/>
              <a:t>le</a:t>
            </a:r>
            <a:r>
              <a:rPr lang="en" sz="1512" dirty="0"/>
              <a:t> Canada </a:t>
            </a:r>
            <a:r>
              <a:rPr lang="en" sz="1512" dirty="0" err="1"/>
              <a:t>avec</a:t>
            </a:r>
            <a:r>
              <a:rPr lang="en" sz="1512" dirty="0"/>
              <a:t> </a:t>
            </a:r>
            <a:r>
              <a:rPr lang="en" sz="1512" dirty="0" err="1"/>
              <a:t>seulement</a:t>
            </a:r>
            <a:r>
              <a:rPr lang="en" sz="1512" dirty="0"/>
              <a:t> 34 </a:t>
            </a:r>
            <a:r>
              <a:rPr lang="en" sz="1512" dirty="0" err="1"/>
              <a:t>secondes</a:t>
            </a:r>
            <a:r>
              <a:rPr lang="en" sz="1512" dirty="0"/>
              <a:t> qui </a:t>
            </a:r>
            <a:r>
              <a:rPr lang="en" sz="1512" dirty="0" err="1"/>
              <a:t>restaient</a:t>
            </a:r>
            <a:r>
              <a:rPr lang="en" sz="1512" dirty="0"/>
              <a:t> dans </a:t>
            </a:r>
            <a:r>
              <a:rPr lang="en" sz="1512" dirty="0" err="1"/>
              <a:t>le</a:t>
            </a:r>
            <a:r>
              <a:rPr lang="en" sz="1512" dirty="0"/>
              <a:t> </a:t>
            </a:r>
            <a:r>
              <a:rPr lang="en" sz="1512" dirty="0" err="1"/>
              <a:t>huitième</a:t>
            </a:r>
            <a:r>
              <a:rPr lang="en" sz="1512" dirty="0"/>
              <a:t> et </a:t>
            </a:r>
            <a:r>
              <a:rPr lang="en-CA" sz="1512" dirty="0" err="1"/>
              <a:t>dernier</a:t>
            </a:r>
            <a:r>
              <a:rPr lang="en-CA" sz="1512" dirty="0"/>
              <a:t> </a:t>
            </a:r>
            <a:r>
              <a:rPr lang="en" sz="1512" dirty="0"/>
              <a:t>match.</a:t>
            </a:r>
            <a:endParaRPr sz="1512" dirty="0"/>
          </a:p>
        </p:txBody>
      </p:sp>
      <p:pic>
        <p:nvPicPr>
          <p:cNvPr id="94" name="Google Shape;94;p17"/>
          <p:cNvPicPr preferRelativeResize="0"/>
          <p:nvPr/>
        </p:nvPicPr>
        <p:blipFill>
          <a:blip r:embed="rId3">
            <a:alphaModFix/>
          </a:blip>
          <a:stretch>
            <a:fillRect/>
          </a:stretch>
        </p:blipFill>
        <p:spPr>
          <a:xfrm>
            <a:off x="6556460" y="2563050"/>
            <a:ext cx="2587541" cy="2582198"/>
          </a:xfrm>
          <a:prstGeom prst="rect">
            <a:avLst/>
          </a:prstGeom>
          <a:noFill/>
          <a:ln>
            <a:noFill/>
          </a:ln>
        </p:spPr>
      </p:pic>
      <p:pic>
        <p:nvPicPr>
          <p:cNvPr id="95" name="Google Shape;95;p17"/>
          <p:cNvPicPr preferRelativeResize="0"/>
          <p:nvPr/>
        </p:nvPicPr>
        <p:blipFill>
          <a:blip r:embed="rId4">
            <a:alphaModFix/>
          </a:blip>
          <a:stretch>
            <a:fillRect/>
          </a:stretch>
        </p:blipFill>
        <p:spPr>
          <a:xfrm>
            <a:off x="4572000" y="0"/>
            <a:ext cx="2578787" cy="258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2 dollars</a:t>
            </a:r>
            <a:endParaRPr/>
          </a:p>
        </p:txBody>
      </p:sp>
      <p:sp>
        <p:nvSpPr>
          <p:cNvPr id="101" name="Google Shape;101;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02" name="Google Shape;102;p18"/>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00"/>
              <a:t>Le 31 mars 1949, la Terre-Neuve s’est raccordée avec le Canada et est devenue la dixième province canadienne. Sur un </a:t>
            </a:r>
            <a:r>
              <a:rPr lang="en" sz="1512"/>
              <a:t>côté de la pi</a:t>
            </a:r>
            <a:r>
              <a:rPr lang="en" sz="1500"/>
              <a:t>èce il y a un contour d’une carte de Terre-Neuve-et-Labrador. Sur l’autre il y a la sarrac</a:t>
            </a:r>
            <a:r>
              <a:rPr lang="en" sz="1512"/>
              <a:t>énie pourpre, la fleur provinciale de la </a:t>
            </a:r>
            <a:r>
              <a:rPr lang="en" sz="1500"/>
              <a:t>Terre-Neuve-et-Labrador depuis 1954.</a:t>
            </a:r>
            <a:r>
              <a:rPr lang="en" sz="1512"/>
              <a:t> </a:t>
            </a:r>
            <a:endParaRPr sz="1500"/>
          </a:p>
        </p:txBody>
      </p:sp>
      <p:pic>
        <p:nvPicPr>
          <p:cNvPr id="103" name="Google Shape;103;p18"/>
          <p:cNvPicPr preferRelativeResize="0"/>
          <p:nvPr/>
        </p:nvPicPr>
        <p:blipFill>
          <a:blip r:embed="rId3">
            <a:alphaModFix/>
          </a:blip>
          <a:stretch>
            <a:fillRect/>
          </a:stretch>
        </p:blipFill>
        <p:spPr>
          <a:xfrm>
            <a:off x="4572000" y="0"/>
            <a:ext cx="2687349" cy="2648026"/>
          </a:xfrm>
          <a:prstGeom prst="rect">
            <a:avLst/>
          </a:prstGeom>
          <a:noFill/>
          <a:ln>
            <a:noFill/>
          </a:ln>
        </p:spPr>
      </p:pic>
      <p:pic>
        <p:nvPicPr>
          <p:cNvPr id="104" name="Google Shape;104;p18"/>
          <p:cNvPicPr preferRelativeResize="0"/>
          <p:nvPr/>
        </p:nvPicPr>
        <p:blipFill>
          <a:blip r:embed="rId4">
            <a:alphaModFix/>
          </a:blip>
          <a:stretch>
            <a:fillRect/>
          </a:stretch>
        </p:blipFill>
        <p:spPr>
          <a:xfrm>
            <a:off x="6586508" y="2571750"/>
            <a:ext cx="2557490"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5 dollars</a:t>
            </a:r>
            <a:endParaRPr/>
          </a:p>
        </p:txBody>
      </p:sp>
      <p:sp>
        <p:nvSpPr>
          <p:cNvPr id="110" name="Google Shape;110;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11" name="Google Shape;111;p19"/>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12" dirty="0"/>
              <a:t>Lester B. Pearson, </a:t>
            </a:r>
            <a:r>
              <a:rPr lang="en" sz="1512" dirty="0" err="1"/>
              <a:t>ancien</a:t>
            </a:r>
            <a:r>
              <a:rPr lang="en" sz="1512" dirty="0"/>
              <a:t> premier </a:t>
            </a:r>
            <a:r>
              <a:rPr lang="en" sz="1512" dirty="0" err="1"/>
              <a:t>ministre</a:t>
            </a:r>
            <a:r>
              <a:rPr lang="en" sz="1512" dirty="0"/>
              <a:t> du Canada de 1963 à 1968, a </a:t>
            </a:r>
            <a:r>
              <a:rPr lang="en" sz="1512" dirty="0" err="1"/>
              <a:t>servi</a:t>
            </a:r>
            <a:r>
              <a:rPr lang="en" sz="1512" dirty="0"/>
              <a:t> </a:t>
            </a:r>
            <a:r>
              <a:rPr lang="en" sz="1512" dirty="0" err="1"/>
              <a:t>comme</a:t>
            </a:r>
            <a:r>
              <a:rPr lang="en" sz="1512" dirty="0"/>
              <a:t> </a:t>
            </a:r>
            <a:r>
              <a:rPr lang="en" sz="1512" dirty="0" err="1"/>
              <a:t>le</a:t>
            </a:r>
            <a:r>
              <a:rPr lang="en" sz="1512" dirty="0"/>
              <a:t> </a:t>
            </a:r>
            <a:r>
              <a:rPr lang="en" sz="1512" dirty="0" err="1"/>
              <a:t>président</a:t>
            </a:r>
            <a:r>
              <a:rPr lang="en" sz="1512" dirty="0"/>
              <a:t> de </a:t>
            </a:r>
            <a:r>
              <a:rPr lang="en" sz="1512" dirty="0" err="1"/>
              <a:t>l’Assemblée</a:t>
            </a:r>
            <a:r>
              <a:rPr lang="en" sz="1512" dirty="0"/>
              <a:t> </a:t>
            </a:r>
            <a:r>
              <a:rPr lang="en" sz="1512" dirty="0" err="1"/>
              <a:t>Générale</a:t>
            </a:r>
            <a:r>
              <a:rPr lang="en" sz="1512" dirty="0"/>
              <a:t> des Nations </a:t>
            </a:r>
            <a:r>
              <a:rPr lang="en" sz="1512" dirty="0" err="1"/>
              <a:t>Unies</a:t>
            </a:r>
            <a:r>
              <a:rPr lang="en" sz="1512" dirty="0"/>
              <a:t>. En 1957 il a </a:t>
            </a:r>
            <a:r>
              <a:rPr lang="en" sz="1512" dirty="0" err="1"/>
              <a:t>reçu</a:t>
            </a:r>
            <a:r>
              <a:rPr lang="en" sz="1512" dirty="0"/>
              <a:t> </a:t>
            </a:r>
            <a:r>
              <a:rPr lang="en" sz="1512" dirty="0" err="1"/>
              <a:t>le</a:t>
            </a:r>
            <a:r>
              <a:rPr lang="en" sz="1512" dirty="0"/>
              <a:t> Prix Nobel de la </a:t>
            </a:r>
            <a:r>
              <a:rPr lang="en" sz="1512" dirty="0" err="1"/>
              <a:t>Paix</a:t>
            </a:r>
            <a:r>
              <a:rPr lang="en" sz="1512" dirty="0"/>
              <a:t> pour </a:t>
            </a:r>
            <a:r>
              <a:rPr lang="en" sz="1512" dirty="0" err="1"/>
              <a:t>sa</a:t>
            </a:r>
            <a:r>
              <a:rPr lang="en" sz="1512" dirty="0"/>
              <a:t> </a:t>
            </a:r>
            <a:r>
              <a:rPr lang="en" sz="1512" dirty="0" err="1"/>
              <a:t>gestion</a:t>
            </a:r>
            <a:r>
              <a:rPr lang="en" sz="1512" dirty="0"/>
              <a:t> de la </a:t>
            </a:r>
            <a:r>
              <a:rPr lang="en" sz="1512" dirty="0" err="1"/>
              <a:t>Crise</a:t>
            </a:r>
            <a:r>
              <a:rPr lang="en" sz="1512" dirty="0"/>
              <a:t> de Suez </a:t>
            </a:r>
            <a:r>
              <a:rPr lang="en" sz="1512" dirty="0" err="1"/>
              <a:t>lorsqu’il</a:t>
            </a:r>
            <a:r>
              <a:rPr lang="en" sz="1512" dirty="0"/>
              <a:t> a </a:t>
            </a:r>
            <a:r>
              <a:rPr lang="en" sz="1512" dirty="0" err="1"/>
              <a:t>organisé</a:t>
            </a:r>
            <a:r>
              <a:rPr lang="en" sz="1512" dirty="0"/>
              <a:t> </a:t>
            </a:r>
            <a:r>
              <a:rPr lang="en" sz="1512" dirty="0" err="1"/>
              <a:t>le</a:t>
            </a:r>
            <a:r>
              <a:rPr lang="en" sz="1512" dirty="0"/>
              <a:t> </a:t>
            </a:r>
            <a:r>
              <a:rPr lang="en" sz="1512" dirty="0" err="1"/>
              <a:t>déploiement</a:t>
            </a:r>
            <a:r>
              <a:rPr lang="en" sz="1512" dirty="0"/>
              <a:t> des Casques </a:t>
            </a:r>
            <a:r>
              <a:rPr lang="en" sz="1512" dirty="0" err="1"/>
              <a:t>bleus</a:t>
            </a:r>
            <a:r>
              <a:rPr lang="en" sz="1512" dirty="0"/>
              <a:t>. Au </a:t>
            </a:r>
            <a:r>
              <a:rPr lang="en" sz="1512" dirty="0" err="1"/>
              <a:t>cours</a:t>
            </a:r>
            <a:r>
              <a:rPr lang="en" sz="1512" dirty="0"/>
              <a:t> de </a:t>
            </a:r>
            <a:r>
              <a:rPr lang="en" sz="1512" dirty="0" err="1"/>
              <a:t>sa</a:t>
            </a:r>
            <a:r>
              <a:rPr lang="en" sz="1512" dirty="0"/>
              <a:t> </a:t>
            </a:r>
            <a:r>
              <a:rPr lang="en" sz="1512" dirty="0" err="1"/>
              <a:t>carrière</a:t>
            </a:r>
            <a:r>
              <a:rPr lang="en" sz="1512" dirty="0"/>
              <a:t> </a:t>
            </a:r>
            <a:r>
              <a:rPr lang="en" sz="1512" dirty="0" err="1"/>
              <a:t>diplomatique</a:t>
            </a:r>
            <a:r>
              <a:rPr lang="en" sz="1512" dirty="0"/>
              <a:t> et </a:t>
            </a:r>
            <a:r>
              <a:rPr lang="en" sz="1512" dirty="0" err="1"/>
              <a:t>politique</a:t>
            </a:r>
            <a:r>
              <a:rPr lang="en" sz="1512" dirty="0"/>
              <a:t>, il a </a:t>
            </a:r>
            <a:r>
              <a:rPr lang="en" sz="1512" dirty="0" err="1"/>
              <a:t>aidé</a:t>
            </a:r>
            <a:r>
              <a:rPr lang="en" sz="1512" dirty="0"/>
              <a:t> à </a:t>
            </a:r>
            <a:r>
              <a:rPr lang="en" sz="1512" dirty="0" err="1"/>
              <a:t>établir</a:t>
            </a:r>
            <a:r>
              <a:rPr lang="en" sz="1512" dirty="0"/>
              <a:t> </a:t>
            </a:r>
            <a:r>
              <a:rPr lang="en" sz="1512" dirty="0" err="1"/>
              <a:t>le</a:t>
            </a:r>
            <a:r>
              <a:rPr lang="en" sz="1512" dirty="0"/>
              <a:t> rôle du Canada </a:t>
            </a:r>
            <a:r>
              <a:rPr lang="en" sz="1512" dirty="0" err="1"/>
              <a:t>sur</a:t>
            </a:r>
            <a:r>
              <a:rPr lang="en" sz="1512" dirty="0"/>
              <a:t> la </a:t>
            </a:r>
            <a:r>
              <a:rPr lang="en" sz="1512" dirty="0" err="1"/>
              <a:t>scène</a:t>
            </a:r>
            <a:r>
              <a:rPr lang="en" sz="1512" dirty="0"/>
              <a:t> </a:t>
            </a:r>
            <a:r>
              <a:rPr lang="en" sz="1512" dirty="0" err="1"/>
              <a:t>mondiale</a:t>
            </a:r>
            <a:r>
              <a:rPr lang="en" sz="1512" dirty="0"/>
              <a:t> après la </a:t>
            </a:r>
            <a:r>
              <a:rPr lang="en" sz="1512" dirty="0" err="1"/>
              <a:t>Seconde</a:t>
            </a:r>
            <a:r>
              <a:rPr lang="en" sz="1512" dirty="0"/>
              <a:t> Guerre </a:t>
            </a:r>
            <a:r>
              <a:rPr lang="en" sz="1512" dirty="0" err="1"/>
              <a:t>Mondiale</a:t>
            </a:r>
            <a:r>
              <a:rPr lang="en" sz="1512" dirty="0"/>
              <a:t> et a </a:t>
            </a:r>
            <a:r>
              <a:rPr lang="en" sz="1512" dirty="0" err="1"/>
              <a:t>créé</a:t>
            </a:r>
            <a:r>
              <a:rPr lang="en" sz="1512" dirty="0"/>
              <a:t> des nouveaux standard pour la </a:t>
            </a:r>
            <a:r>
              <a:rPr lang="en" sz="1512" dirty="0" err="1"/>
              <a:t>gestion</a:t>
            </a:r>
            <a:r>
              <a:rPr lang="en" sz="1512" dirty="0"/>
              <a:t> des </a:t>
            </a:r>
            <a:r>
              <a:rPr lang="en" sz="1512" dirty="0" err="1"/>
              <a:t>conflits</a:t>
            </a:r>
            <a:r>
              <a:rPr lang="en" sz="1512" dirty="0"/>
              <a:t> </a:t>
            </a:r>
            <a:r>
              <a:rPr lang="en" sz="1512" dirty="0" err="1"/>
              <a:t>entre</a:t>
            </a:r>
            <a:r>
              <a:rPr lang="en" sz="1512" dirty="0"/>
              <a:t> les </a:t>
            </a:r>
            <a:r>
              <a:rPr lang="en" sz="1512" dirty="0" err="1"/>
              <a:t>membres</a:t>
            </a:r>
            <a:r>
              <a:rPr lang="en" sz="1512" dirty="0"/>
              <a:t> des Nations </a:t>
            </a:r>
            <a:r>
              <a:rPr lang="en" sz="1512" dirty="0" err="1"/>
              <a:t>Unies</a:t>
            </a:r>
            <a:r>
              <a:rPr lang="en" sz="1512" dirty="0"/>
              <a:t>.</a:t>
            </a:r>
            <a:endParaRPr sz="1512" dirty="0"/>
          </a:p>
        </p:txBody>
      </p:sp>
      <p:pic>
        <p:nvPicPr>
          <p:cNvPr id="112" name="Google Shape;112;p19"/>
          <p:cNvPicPr preferRelativeResize="0"/>
          <p:nvPr/>
        </p:nvPicPr>
        <p:blipFill rotWithShape="1">
          <a:blip r:embed="rId3">
            <a:alphaModFix/>
          </a:blip>
          <a:srcRect t="17218"/>
          <a:stretch/>
        </p:blipFill>
        <p:spPr>
          <a:xfrm rot="5400000">
            <a:off x="5687688" y="1141962"/>
            <a:ext cx="4477100" cy="2194375"/>
          </a:xfrm>
          <a:prstGeom prst="rect">
            <a:avLst/>
          </a:prstGeom>
          <a:noFill/>
          <a:ln>
            <a:noFill/>
          </a:ln>
        </p:spPr>
      </p:pic>
      <p:pic>
        <p:nvPicPr>
          <p:cNvPr id="113" name="Google Shape;113;p19"/>
          <p:cNvPicPr preferRelativeResize="0"/>
          <p:nvPr/>
        </p:nvPicPr>
        <p:blipFill rotWithShape="1">
          <a:blip r:embed="rId4">
            <a:alphaModFix/>
          </a:blip>
          <a:srcRect r="16527"/>
          <a:stretch/>
        </p:blipFill>
        <p:spPr>
          <a:xfrm>
            <a:off x="4633275" y="17676"/>
            <a:ext cx="2195774" cy="44429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10 dollars</a:t>
            </a:r>
            <a:endParaRPr/>
          </a:p>
        </p:txBody>
      </p:sp>
      <p:sp>
        <p:nvSpPr>
          <p:cNvPr id="119" name="Google Shape;119;p20"/>
          <p:cNvSpPr txBox="1">
            <a:spLocks noGrp="1"/>
          </p:cNvSpPr>
          <p:nvPr>
            <p:ph type="body" idx="2"/>
          </p:nvPr>
        </p:nvSpPr>
        <p:spPr>
          <a:xfrm rot="10800000" flipH="1">
            <a:off x="4939500" y="5818800"/>
            <a:ext cx="2358900" cy="287100"/>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1200"/>
              </a:spcAft>
              <a:buNone/>
            </a:pPr>
            <a:endParaRPr/>
          </a:p>
        </p:txBody>
      </p:sp>
      <p:sp>
        <p:nvSpPr>
          <p:cNvPr id="120" name="Google Shape;120;p20"/>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12"/>
              <a:t>Cairine Wilson, née en 1885 à Montréal a accompli plusieurs premières pour les femmes dans la politique canadienne. En 1930, elle est devenue la première femme nommée au Sénat du Canada. Pendant la Deuxième Guerre Mondiale, elle s’est prononcée contre la privation des droits des Canadiens d’origine japonaise et en 1949 elle devient la première déléguée canadienne envoyée aux Nations Unies. Elle devient la première femme à occuper le fauteuil du président au Sénat en 1955 et pendant toute sa carrière elle luttait pour l’accueil et les droits des réfugiés au Canada.</a:t>
            </a:r>
            <a:endParaRPr sz="1512"/>
          </a:p>
        </p:txBody>
      </p:sp>
      <p:pic>
        <p:nvPicPr>
          <p:cNvPr id="121" name="Google Shape;121;p20"/>
          <p:cNvPicPr preferRelativeResize="0"/>
          <p:nvPr/>
        </p:nvPicPr>
        <p:blipFill>
          <a:blip r:embed="rId3">
            <a:alphaModFix/>
          </a:blip>
          <a:stretch>
            <a:fillRect/>
          </a:stretch>
        </p:blipFill>
        <p:spPr>
          <a:xfrm>
            <a:off x="4631525" y="94025"/>
            <a:ext cx="1974900" cy="4247608"/>
          </a:xfrm>
          <a:prstGeom prst="rect">
            <a:avLst/>
          </a:prstGeom>
          <a:noFill/>
          <a:ln>
            <a:noFill/>
          </a:ln>
        </p:spPr>
      </p:pic>
      <p:pic>
        <p:nvPicPr>
          <p:cNvPr id="122" name="Google Shape;122;p20"/>
          <p:cNvPicPr preferRelativeResize="0"/>
          <p:nvPr/>
        </p:nvPicPr>
        <p:blipFill rotWithShape="1">
          <a:blip r:embed="rId4">
            <a:alphaModFix/>
          </a:blip>
          <a:srcRect t="20873"/>
          <a:stretch/>
        </p:blipFill>
        <p:spPr>
          <a:xfrm rot="5400000">
            <a:off x="5671915" y="1238787"/>
            <a:ext cx="4241199" cy="1958075"/>
          </a:xfrm>
          <a:prstGeom prst="rect">
            <a:avLst/>
          </a:prstGeom>
          <a:noFill/>
          <a:ln>
            <a:noFill/>
          </a:ln>
        </p:spPr>
      </p:pic>
      <p:pic>
        <p:nvPicPr>
          <p:cNvPr id="123" name="Google Shape;123;p20"/>
          <p:cNvPicPr preferRelativeResize="0"/>
          <p:nvPr/>
        </p:nvPicPr>
        <p:blipFill rotWithShape="1">
          <a:blip r:embed="rId5">
            <a:alphaModFix/>
          </a:blip>
          <a:srcRect t="20063"/>
          <a:stretch/>
        </p:blipFill>
        <p:spPr>
          <a:xfrm rot="5400000">
            <a:off x="5680599" y="1230099"/>
            <a:ext cx="4246349" cy="198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65500" y="-550375"/>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20 dollars</a:t>
            </a:r>
            <a:endParaRPr/>
          </a:p>
        </p:txBody>
      </p:sp>
      <p:sp>
        <p:nvSpPr>
          <p:cNvPr id="129" name="Google Shape;129;p21"/>
          <p:cNvSpPr txBox="1">
            <a:spLocks noGrp="1"/>
          </p:cNvSpPr>
          <p:nvPr>
            <p:ph type="body" idx="2"/>
          </p:nvPr>
        </p:nvSpPr>
        <p:spPr>
          <a:xfrm>
            <a:off x="4572000" y="5419901"/>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30" name="Google Shape;130;p21"/>
          <p:cNvSpPr txBox="1">
            <a:spLocks noGrp="1"/>
          </p:cNvSpPr>
          <p:nvPr>
            <p:ph type="subTitle" idx="1"/>
          </p:nvPr>
        </p:nvSpPr>
        <p:spPr>
          <a:xfrm>
            <a:off x="265500" y="1177873"/>
            <a:ext cx="4045200" cy="3795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688"/>
              <a:buNone/>
            </a:pPr>
            <a:r>
              <a:rPr lang="en" sz="1512" dirty="0"/>
              <a:t>Pierre Elliott Trudeau </a:t>
            </a:r>
            <a:r>
              <a:rPr lang="en-CA" sz="1512" dirty="0" err="1"/>
              <a:t>est</a:t>
            </a:r>
            <a:r>
              <a:rPr lang="en" sz="1512" dirty="0"/>
              <a:t> un des premiers </a:t>
            </a:r>
            <a:r>
              <a:rPr lang="en" sz="1512" dirty="0" err="1"/>
              <a:t>ministres</a:t>
            </a:r>
            <a:r>
              <a:rPr lang="en" sz="1512" dirty="0"/>
              <a:t> les plus </a:t>
            </a:r>
            <a:r>
              <a:rPr lang="en" sz="1512" dirty="0" err="1"/>
              <a:t>influants</a:t>
            </a:r>
            <a:r>
              <a:rPr lang="en" sz="1512" dirty="0"/>
              <a:t> du 20e siècle. Il </a:t>
            </a:r>
            <a:r>
              <a:rPr lang="en" sz="1512" dirty="0" err="1"/>
              <a:t>est</a:t>
            </a:r>
            <a:r>
              <a:rPr lang="en" sz="1512" dirty="0"/>
              <a:t> </a:t>
            </a:r>
            <a:r>
              <a:rPr lang="en" sz="1512" dirty="0" err="1"/>
              <a:t>connu</a:t>
            </a:r>
            <a:r>
              <a:rPr lang="en" sz="1512" dirty="0"/>
              <a:t> pour </a:t>
            </a:r>
            <a:r>
              <a:rPr lang="en" sz="1512" dirty="0" err="1"/>
              <a:t>sa</a:t>
            </a:r>
            <a:r>
              <a:rPr lang="en" sz="1512" dirty="0"/>
              <a:t> </a:t>
            </a:r>
            <a:r>
              <a:rPr lang="en" sz="1512" dirty="0" err="1"/>
              <a:t>gestion</a:t>
            </a:r>
            <a:r>
              <a:rPr lang="en" sz="1512" dirty="0"/>
              <a:t> de la </a:t>
            </a:r>
            <a:r>
              <a:rPr lang="en" sz="1512" dirty="0" err="1"/>
              <a:t>Crise</a:t>
            </a:r>
            <a:r>
              <a:rPr lang="en" sz="1512" dirty="0"/>
              <a:t> </a:t>
            </a:r>
            <a:r>
              <a:rPr lang="en" sz="1512" dirty="0" err="1"/>
              <a:t>d’Octobre</a:t>
            </a:r>
            <a:r>
              <a:rPr lang="en" sz="1512" dirty="0"/>
              <a:t>, </a:t>
            </a:r>
            <a:r>
              <a:rPr lang="en" sz="1512" dirty="0" err="1"/>
              <a:t>l’engouement</a:t>
            </a:r>
            <a:r>
              <a:rPr lang="en" sz="1512" dirty="0"/>
              <a:t> de la </a:t>
            </a:r>
            <a:r>
              <a:rPr lang="en" sz="1512" dirty="0" err="1"/>
              <a:t>Trudeaumanie</a:t>
            </a:r>
            <a:r>
              <a:rPr lang="en" sz="1512" dirty="0"/>
              <a:t> et </a:t>
            </a:r>
            <a:r>
              <a:rPr lang="en" sz="1512" dirty="0" err="1"/>
              <a:t>ayant</a:t>
            </a:r>
            <a:r>
              <a:rPr lang="en" sz="1512" dirty="0"/>
              <a:t> </a:t>
            </a:r>
            <a:r>
              <a:rPr lang="en" sz="1512" dirty="0" err="1"/>
              <a:t>établi</a:t>
            </a:r>
            <a:r>
              <a:rPr lang="en" sz="1512" dirty="0"/>
              <a:t> </a:t>
            </a:r>
            <a:r>
              <a:rPr lang="en" sz="1512" dirty="0" err="1"/>
              <a:t>l’égalité</a:t>
            </a:r>
            <a:r>
              <a:rPr lang="en" sz="1512" dirty="0"/>
              <a:t> </a:t>
            </a:r>
            <a:r>
              <a:rPr lang="en" sz="1512" dirty="0" err="1"/>
              <a:t>consitutionelle</a:t>
            </a:r>
            <a:r>
              <a:rPr lang="en" sz="1512" dirty="0"/>
              <a:t> </a:t>
            </a:r>
            <a:r>
              <a:rPr lang="en" sz="1512" dirty="0" err="1"/>
              <a:t>entre</a:t>
            </a:r>
            <a:r>
              <a:rPr lang="en" sz="1512" dirty="0"/>
              <a:t> </a:t>
            </a:r>
            <a:r>
              <a:rPr lang="en" sz="1512" dirty="0" err="1"/>
              <a:t>l’anglais</a:t>
            </a:r>
            <a:r>
              <a:rPr lang="en" sz="1512" dirty="0"/>
              <a:t> et </a:t>
            </a:r>
            <a:r>
              <a:rPr lang="en" sz="1512" dirty="0" err="1"/>
              <a:t>le</a:t>
            </a:r>
            <a:r>
              <a:rPr lang="en" sz="1512" dirty="0"/>
              <a:t> </a:t>
            </a:r>
            <a:r>
              <a:rPr lang="en" sz="1512" dirty="0" err="1"/>
              <a:t>français</a:t>
            </a:r>
            <a:r>
              <a:rPr lang="en" sz="1512" dirty="0"/>
              <a:t>. Son </a:t>
            </a:r>
            <a:r>
              <a:rPr lang="en" sz="1512" dirty="0" err="1"/>
              <a:t>gouvernement</a:t>
            </a:r>
            <a:r>
              <a:rPr lang="en" sz="1512" dirty="0"/>
              <a:t> a </a:t>
            </a:r>
            <a:r>
              <a:rPr lang="en" sz="1512" dirty="0" err="1"/>
              <a:t>aussi</a:t>
            </a:r>
            <a:r>
              <a:rPr lang="en" sz="1512" dirty="0"/>
              <a:t> </a:t>
            </a:r>
            <a:r>
              <a:rPr lang="en" sz="1512" dirty="0" err="1"/>
              <a:t>négocié</a:t>
            </a:r>
            <a:r>
              <a:rPr lang="en" sz="1512" dirty="0"/>
              <a:t> la </a:t>
            </a:r>
            <a:r>
              <a:rPr lang="en" sz="1512" dirty="0" err="1"/>
              <a:t>Loi</a:t>
            </a:r>
            <a:r>
              <a:rPr lang="en" sz="1512" dirty="0"/>
              <a:t> </a:t>
            </a:r>
            <a:r>
              <a:rPr lang="en" sz="1512" dirty="0" err="1"/>
              <a:t>constitutionelle</a:t>
            </a:r>
            <a:r>
              <a:rPr lang="en" sz="1512" dirty="0"/>
              <a:t> de 1982 et la </a:t>
            </a:r>
            <a:r>
              <a:rPr lang="en" sz="1512" dirty="0" err="1"/>
              <a:t>Charte</a:t>
            </a:r>
            <a:r>
              <a:rPr lang="en" sz="1512" dirty="0"/>
              <a:t> </a:t>
            </a:r>
            <a:r>
              <a:rPr lang="en" sz="1512" dirty="0" err="1"/>
              <a:t>canadienne</a:t>
            </a:r>
            <a:r>
              <a:rPr lang="en" sz="1512" dirty="0"/>
              <a:t> des droits et </a:t>
            </a:r>
            <a:r>
              <a:rPr lang="en" sz="1512" dirty="0" err="1"/>
              <a:t>libertés</a:t>
            </a:r>
            <a:r>
              <a:rPr lang="en" sz="1512" dirty="0"/>
              <a:t> </a:t>
            </a:r>
            <a:r>
              <a:rPr lang="en" sz="1512" dirty="0" err="1"/>
              <a:t>avec</a:t>
            </a:r>
            <a:r>
              <a:rPr lang="en" sz="1512" dirty="0"/>
              <a:t> la Grande-Bretagne --les documents </a:t>
            </a:r>
            <a:r>
              <a:rPr lang="en" sz="1512" dirty="0" err="1"/>
              <a:t>fondamentaux</a:t>
            </a:r>
            <a:r>
              <a:rPr lang="en" sz="1512" dirty="0"/>
              <a:t> à </a:t>
            </a:r>
            <a:r>
              <a:rPr lang="en" sz="1512" dirty="0" err="1"/>
              <a:t>l’identité</a:t>
            </a:r>
            <a:r>
              <a:rPr lang="en" sz="1512" dirty="0"/>
              <a:t> </a:t>
            </a:r>
            <a:r>
              <a:rPr lang="en" sz="1512" dirty="0" err="1"/>
              <a:t>canadienne</a:t>
            </a:r>
            <a:r>
              <a:rPr lang="en" sz="1512" dirty="0"/>
              <a:t> </a:t>
            </a:r>
            <a:r>
              <a:rPr lang="en" sz="1512" dirty="0" err="1"/>
              <a:t>modèrne</a:t>
            </a:r>
            <a:r>
              <a:rPr lang="en" sz="1512" dirty="0"/>
              <a:t> qui </a:t>
            </a:r>
            <a:r>
              <a:rPr lang="en" sz="1512" dirty="0" err="1"/>
              <a:t>ont</a:t>
            </a:r>
            <a:r>
              <a:rPr lang="en" sz="1512" dirty="0"/>
              <a:t> </a:t>
            </a:r>
            <a:r>
              <a:rPr lang="en" sz="1512" dirty="0" err="1"/>
              <a:t>déclaré</a:t>
            </a:r>
            <a:r>
              <a:rPr lang="en" sz="1512" dirty="0"/>
              <a:t> </a:t>
            </a:r>
            <a:r>
              <a:rPr lang="en" sz="1512" dirty="0" err="1"/>
              <a:t>l’indépendance</a:t>
            </a:r>
            <a:r>
              <a:rPr lang="en" sz="1512" dirty="0"/>
              <a:t> </a:t>
            </a:r>
            <a:r>
              <a:rPr lang="en" sz="1512" dirty="0" err="1"/>
              <a:t>entière</a:t>
            </a:r>
            <a:r>
              <a:rPr lang="en" sz="1512" dirty="0"/>
              <a:t> du Canada de la Grande-Bretagne</a:t>
            </a:r>
            <a:r>
              <a:rPr lang="en-CA" sz="1512" dirty="0"/>
              <a:t> en </a:t>
            </a:r>
            <a:r>
              <a:rPr lang="en-CA" sz="1512" dirty="0" err="1"/>
              <a:t>donnant</a:t>
            </a:r>
            <a:r>
              <a:rPr lang="en-CA" sz="1512" dirty="0"/>
              <a:t> au Canada </a:t>
            </a:r>
            <a:r>
              <a:rPr lang="en-CA" sz="1512" dirty="0" err="1"/>
              <a:t>le</a:t>
            </a:r>
            <a:r>
              <a:rPr lang="en-CA" sz="1512" dirty="0"/>
              <a:t> </a:t>
            </a:r>
            <a:r>
              <a:rPr lang="en-CA" sz="1512" dirty="0" err="1"/>
              <a:t>pouvoir</a:t>
            </a:r>
            <a:r>
              <a:rPr lang="en-CA" sz="1512" dirty="0"/>
              <a:t> de modifier </a:t>
            </a:r>
            <a:r>
              <a:rPr lang="en-CA" sz="1512" dirty="0" err="1"/>
              <a:t>sa</a:t>
            </a:r>
            <a:r>
              <a:rPr lang="en-CA" sz="1512" dirty="0"/>
              <a:t> constitution </a:t>
            </a:r>
            <a:r>
              <a:rPr lang="en-CA" sz="1512" dirty="0" err="1"/>
              <a:t>lui-même</a:t>
            </a:r>
            <a:r>
              <a:rPr lang="en-CA" sz="1512" dirty="0"/>
              <a:t>.</a:t>
            </a:r>
            <a:endParaRPr sz="1512" dirty="0"/>
          </a:p>
        </p:txBody>
      </p:sp>
      <p:pic>
        <p:nvPicPr>
          <p:cNvPr id="131" name="Google Shape;131;p21"/>
          <p:cNvPicPr preferRelativeResize="0"/>
          <p:nvPr/>
        </p:nvPicPr>
        <p:blipFill>
          <a:blip r:embed="rId3">
            <a:alphaModFix/>
          </a:blip>
          <a:stretch>
            <a:fillRect/>
          </a:stretch>
        </p:blipFill>
        <p:spPr>
          <a:xfrm rot="5400000">
            <a:off x="5839336" y="1174087"/>
            <a:ext cx="4298599" cy="2132599"/>
          </a:xfrm>
          <a:prstGeom prst="rect">
            <a:avLst/>
          </a:prstGeom>
          <a:noFill/>
          <a:ln>
            <a:noFill/>
          </a:ln>
        </p:spPr>
      </p:pic>
      <p:pic>
        <p:nvPicPr>
          <p:cNvPr id="132" name="Google Shape;132;p21"/>
          <p:cNvPicPr preferRelativeResize="0"/>
          <p:nvPr/>
        </p:nvPicPr>
        <p:blipFill>
          <a:blip r:embed="rId4">
            <a:alphaModFix/>
          </a:blip>
          <a:stretch>
            <a:fillRect/>
          </a:stretch>
        </p:blipFill>
        <p:spPr>
          <a:xfrm>
            <a:off x="4656116" y="89064"/>
            <a:ext cx="2137549" cy="4302648"/>
          </a:xfrm>
          <a:prstGeom prst="rect">
            <a:avLst/>
          </a:prstGeom>
          <a:noFill/>
          <a:ln>
            <a:noFill/>
          </a:ln>
        </p:spPr>
      </p:pic>
      <p:pic>
        <p:nvPicPr>
          <p:cNvPr id="133" name="Google Shape;133;p21"/>
          <p:cNvPicPr preferRelativeResize="0"/>
          <p:nvPr/>
        </p:nvPicPr>
        <p:blipFill rotWithShape="1">
          <a:blip r:embed="rId5">
            <a:alphaModFix/>
          </a:blip>
          <a:srcRect t="17891"/>
          <a:stretch/>
        </p:blipFill>
        <p:spPr>
          <a:xfrm rot="5400000">
            <a:off x="5832638" y="1168337"/>
            <a:ext cx="4311974" cy="2144101"/>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Plum</vt:lpstr>
      <vt:lpstr>Gamme de Monnaie Canadienne (1945-1982)</vt:lpstr>
      <vt:lpstr>5 cents</vt:lpstr>
      <vt:lpstr>10 cents</vt:lpstr>
      <vt:lpstr>25 cents</vt:lpstr>
      <vt:lpstr>1 dollar</vt:lpstr>
      <vt:lpstr>2 dollars</vt:lpstr>
      <vt:lpstr>5 dollars</vt:lpstr>
      <vt:lpstr>10 dollars</vt:lpstr>
      <vt:lpstr>20 dollars</vt:lpstr>
      <vt:lpstr>50 dollars</vt:lpstr>
      <vt:lpstr>100 dollars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Ligne de Monnaie Canadienne (1945-1982)</dc:title>
  <cp:lastModifiedBy>Gladys Kozyra</cp:lastModifiedBy>
  <cp:revision>3</cp:revision>
  <dcterms:modified xsi:type="dcterms:W3CDTF">2021-10-16T20:08:01Z</dcterms:modified>
</cp:coreProperties>
</file>