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59" r:id="rId7"/>
    <p:sldId id="260" r:id="rId8"/>
    <p:sldId id="261" r:id="rId9"/>
    <p:sldId id="262" r:id="rId10"/>
    <p:sldId id="263" r:id="rId11"/>
    <p:sldId id="265" r:id="rId12"/>
    <p:sldId id="266" r:id="rId13"/>
    <p:sldId id="267"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1DEA1-D484-E51E-DC3B-EDFA83BE4F58}" v="101" dt="2021-01-25T22:56:40.991"/>
    <p1510:client id="{3FDCE933-332E-86C5-8913-CBB66F6A0EC9}" v="996" dt="2021-01-26T01:02:23.543"/>
    <p1510:client id="{4EF9CECE-CCD4-F7FC-FA2E-EFF6AA524E8C}" v="54" dt="2021-01-20T15:22:58.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ch Borsc [Staff]" userId="S::mborsc@hwdsb.on.ca::ff5f9fbe-7b44-47cf-a7e1-ca213a14df45" providerId="AD" clId="Web-{3D11DEA1-D484-E51E-DC3B-EDFA83BE4F58}"/>
    <pc:docChg chg="addSld delSld modSld">
      <pc:chgData name="Mitch Borsc [Staff]" userId="S::mborsc@hwdsb.on.ca::ff5f9fbe-7b44-47cf-a7e1-ca213a14df45" providerId="AD" clId="Web-{3D11DEA1-D484-E51E-DC3B-EDFA83BE4F58}" dt="2021-01-25T22:56:40.991" v="52" actId="20577"/>
      <pc:docMkLst>
        <pc:docMk/>
      </pc:docMkLst>
      <pc:sldChg chg="modSp">
        <pc:chgData name="Mitch Borsc [Staff]" userId="S::mborsc@hwdsb.on.ca::ff5f9fbe-7b44-47cf-a7e1-ca213a14df45" providerId="AD" clId="Web-{3D11DEA1-D484-E51E-DC3B-EDFA83BE4F58}" dt="2021-01-25T22:53:57.401" v="27" actId="14100"/>
        <pc:sldMkLst>
          <pc:docMk/>
          <pc:sldMk cId="3008410766" sldId="256"/>
        </pc:sldMkLst>
        <pc:spChg chg="mod">
          <ac:chgData name="Mitch Borsc [Staff]" userId="S::mborsc@hwdsb.on.ca::ff5f9fbe-7b44-47cf-a7e1-ca213a14df45" providerId="AD" clId="Web-{3D11DEA1-D484-E51E-DC3B-EDFA83BE4F58}" dt="2021-01-25T22:53:43.354" v="21" actId="14100"/>
          <ac:spMkLst>
            <pc:docMk/>
            <pc:sldMk cId="3008410766" sldId="256"/>
            <ac:spMk id="2" creationId="{00000000-0000-0000-0000-000000000000}"/>
          </ac:spMkLst>
        </pc:spChg>
        <pc:spChg chg="mod">
          <ac:chgData name="Mitch Borsc [Staff]" userId="S::mborsc@hwdsb.on.ca::ff5f9fbe-7b44-47cf-a7e1-ca213a14df45" providerId="AD" clId="Web-{3D11DEA1-D484-E51E-DC3B-EDFA83BE4F58}" dt="2021-01-25T22:53:57.401" v="27" actId="14100"/>
          <ac:spMkLst>
            <pc:docMk/>
            <pc:sldMk cId="3008410766" sldId="256"/>
            <ac:spMk id="3" creationId="{00000000-0000-0000-0000-000000000000}"/>
          </ac:spMkLst>
        </pc:spChg>
      </pc:sldChg>
      <pc:sldChg chg="addSp modSp">
        <pc:chgData name="Mitch Borsc [Staff]" userId="S::mborsc@hwdsb.on.ca::ff5f9fbe-7b44-47cf-a7e1-ca213a14df45" providerId="AD" clId="Web-{3D11DEA1-D484-E51E-DC3B-EDFA83BE4F58}" dt="2021-01-25T22:56:40.991" v="52" actId="20577"/>
        <pc:sldMkLst>
          <pc:docMk/>
          <pc:sldMk cId="2309204259" sldId="257"/>
        </pc:sldMkLst>
        <pc:spChg chg="mod">
          <ac:chgData name="Mitch Borsc [Staff]" userId="S::mborsc@hwdsb.on.ca::ff5f9fbe-7b44-47cf-a7e1-ca213a14df45" providerId="AD" clId="Web-{3D11DEA1-D484-E51E-DC3B-EDFA83BE4F58}" dt="2021-01-25T22:56:40.991" v="52" actId="20577"/>
          <ac:spMkLst>
            <pc:docMk/>
            <pc:sldMk cId="2309204259" sldId="257"/>
            <ac:spMk id="7" creationId="{00000000-0000-0000-0000-000000000000}"/>
          </ac:spMkLst>
        </pc:spChg>
        <pc:picChg chg="add mod">
          <ac:chgData name="Mitch Borsc [Staff]" userId="S::mborsc@hwdsb.on.ca::ff5f9fbe-7b44-47cf-a7e1-ca213a14df45" providerId="AD" clId="Web-{3D11DEA1-D484-E51E-DC3B-EDFA83BE4F58}" dt="2021-01-25T22:56:07.191" v="46"/>
          <ac:picMkLst>
            <pc:docMk/>
            <pc:sldMk cId="2309204259" sldId="257"/>
            <ac:picMk id="2" creationId="{0F3D3304-FBED-4C7A-B1A8-A99B8C078F34}"/>
          </ac:picMkLst>
        </pc:picChg>
      </pc:sldChg>
      <pc:sldChg chg="del">
        <pc:chgData name="Mitch Borsc [Staff]" userId="S::mborsc@hwdsb.on.ca::ff5f9fbe-7b44-47cf-a7e1-ca213a14df45" providerId="AD" clId="Web-{3D11DEA1-D484-E51E-DC3B-EDFA83BE4F58}" dt="2021-01-25T22:54:04.371" v="28"/>
        <pc:sldMkLst>
          <pc:docMk/>
          <pc:sldMk cId="2720254430" sldId="258"/>
        </pc:sldMkLst>
      </pc:sldChg>
      <pc:sldChg chg="add replId">
        <pc:chgData name="Mitch Borsc [Staff]" userId="S::mborsc@hwdsb.on.ca::ff5f9fbe-7b44-47cf-a7e1-ca213a14df45" providerId="AD" clId="Web-{3D11DEA1-D484-E51E-DC3B-EDFA83BE4F58}" dt="2021-01-25T22:54:10.965" v="29"/>
        <pc:sldMkLst>
          <pc:docMk/>
          <pc:sldMk cId="4081118185" sldId="260"/>
        </pc:sldMkLst>
      </pc:sldChg>
      <pc:sldChg chg="add replId">
        <pc:chgData name="Mitch Borsc [Staff]" userId="S::mborsc@hwdsb.on.ca::ff5f9fbe-7b44-47cf-a7e1-ca213a14df45" providerId="AD" clId="Web-{3D11DEA1-D484-E51E-DC3B-EDFA83BE4F58}" dt="2021-01-25T22:54:13.121" v="30"/>
        <pc:sldMkLst>
          <pc:docMk/>
          <pc:sldMk cId="1451630747" sldId="261"/>
        </pc:sldMkLst>
      </pc:sldChg>
      <pc:sldChg chg="add replId">
        <pc:chgData name="Mitch Borsc [Staff]" userId="S::mborsc@hwdsb.on.ca::ff5f9fbe-7b44-47cf-a7e1-ca213a14df45" providerId="AD" clId="Web-{3D11DEA1-D484-E51E-DC3B-EDFA83BE4F58}" dt="2021-01-25T22:54:15.840" v="31"/>
        <pc:sldMkLst>
          <pc:docMk/>
          <pc:sldMk cId="131076730" sldId="262"/>
        </pc:sldMkLst>
      </pc:sldChg>
      <pc:sldChg chg="add replId">
        <pc:chgData name="Mitch Borsc [Staff]" userId="S::mborsc@hwdsb.on.ca::ff5f9fbe-7b44-47cf-a7e1-ca213a14df45" providerId="AD" clId="Web-{3D11DEA1-D484-E51E-DC3B-EDFA83BE4F58}" dt="2021-01-25T22:54:18.559" v="32"/>
        <pc:sldMkLst>
          <pc:docMk/>
          <pc:sldMk cId="244218237" sldId="263"/>
        </pc:sldMkLst>
      </pc:sldChg>
      <pc:sldChg chg="add replId">
        <pc:chgData name="Mitch Borsc [Staff]" userId="S::mborsc@hwdsb.on.ca::ff5f9fbe-7b44-47cf-a7e1-ca213a14df45" providerId="AD" clId="Web-{3D11DEA1-D484-E51E-DC3B-EDFA83BE4F58}" dt="2021-01-25T22:54:21.137" v="33"/>
        <pc:sldMkLst>
          <pc:docMk/>
          <pc:sldMk cId="2727142285" sldId="264"/>
        </pc:sldMkLst>
      </pc:sldChg>
    </pc:docChg>
  </pc:docChgLst>
  <pc:docChgLst>
    <pc:chgData name="Mitch Borsc [Staff]" userId="S::mborsc@hwdsb.on.ca::ff5f9fbe-7b44-47cf-a7e1-ca213a14df45" providerId="AD" clId="Web-{3FDCE933-332E-86C5-8913-CBB66F6A0EC9}"/>
    <pc:docChg chg="addSld modSld">
      <pc:chgData name="Mitch Borsc [Staff]" userId="S::mborsc@hwdsb.on.ca::ff5f9fbe-7b44-47cf-a7e1-ca213a14df45" providerId="AD" clId="Web-{3FDCE933-332E-86C5-8913-CBB66F6A0EC9}" dt="2021-01-26T01:02:23.543" v="947" actId="1076"/>
      <pc:docMkLst>
        <pc:docMk/>
      </pc:docMkLst>
      <pc:sldChg chg="modNotes">
        <pc:chgData name="Mitch Borsc [Staff]" userId="S::mborsc@hwdsb.on.ca::ff5f9fbe-7b44-47cf-a7e1-ca213a14df45" providerId="AD" clId="Web-{3FDCE933-332E-86C5-8913-CBB66F6A0EC9}" dt="2021-01-25T23:42:27.615" v="1"/>
        <pc:sldMkLst>
          <pc:docMk/>
          <pc:sldMk cId="2309204259" sldId="257"/>
        </pc:sldMkLst>
      </pc:sldChg>
      <pc:sldChg chg="addSp modSp modNotes">
        <pc:chgData name="Mitch Borsc [Staff]" userId="S::mborsc@hwdsb.on.ca::ff5f9fbe-7b44-47cf-a7e1-ca213a14df45" providerId="AD" clId="Web-{3FDCE933-332E-86C5-8913-CBB66F6A0EC9}" dt="2021-01-25T23:50:04.992" v="76"/>
        <pc:sldMkLst>
          <pc:docMk/>
          <pc:sldMk cId="3638875026" sldId="259"/>
        </pc:sldMkLst>
        <pc:spChg chg="mod">
          <ac:chgData name="Mitch Borsc [Staff]" userId="S::mborsc@hwdsb.on.ca::ff5f9fbe-7b44-47cf-a7e1-ca213a14df45" providerId="AD" clId="Web-{3FDCE933-332E-86C5-8913-CBB66F6A0EC9}" dt="2021-01-25T23:46:05.428" v="31" actId="1076"/>
          <ac:spMkLst>
            <pc:docMk/>
            <pc:sldMk cId="3638875026" sldId="259"/>
            <ac:spMk id="5" creationId="{00000000-0000-0000-0000-000000000000}"/>
          </ac:spMkLst>
        </pc:spChg>
        <pc:spChg chg="mod">
          <ac:chgData name="Mitch Borsc [Staff]" userId="S::mborsc@hwdsb.on.ca::ff5f9fbe-7b44-47cf-a7e1-ca213a14df45" providerId="AD" clId="Web-{3FDCE933-332E-86C5-8913-CBB66F6A0EC9}" dt="2021-01-25T23:48:36.210" v="52" actId="20577"/>
          <ac:spMkLst>
            <pc:docMk/>
            <pc:sldMk cId="3638875026" sldId="259"/>
            <ac:spMk id="7" creationId="{00000000-0000-0000-0000-000000000000}"/>
          </ac:spMkLst>
        </pc:spChg>
        <pc:picChg chg="add mod">
          <ac:chgData name="Mitch Borsc [Staff]" userId="S::mborsc@hwdsb.on.ca::ff5f9fbe-7b44-47cf-a7e1-ca213a14df45" providerId="AD" clId="Web-{3FDCE933-332E-86C5-8913-CBB66F6A0EC9}" dt="2021-01-25T23:45:13.116" v="26" actId="1076"/>
          <ac:picMkLst>
            <pc:docMk/>
            <pc:sldMk cId="3638875026" sldId="259"/>
            <ac:picMk id="8" creationId="{802BD47C-092D-4227-B477-9DF00510CD14}"/>
          </ac:picMkLst>
        </pc:picChg>
      </pc:sldChg>
      <pc:sldChg chg="addSp delSp modSp modNotes">
        <pc:chgData name="Mitch Borsc [Staff]" userId="S::mborsc@hwdsb.on.ca::ff5f9fbe-7b44-47cf-a7e1-ca213a14df45" providerId="AD" clId="Web-{3FDCE933-332E-86C5-8913-CBB66F6A0EC9}" dt="2021-01-26T00:20:21.639" v="330" actId="1076"/>
        <pc:sldMkLst>
          <pc:docMk/>
          <pc:sldMk cId="4081118185" sldId="260"/>
        </pc:sldMkLst>
        <pc:spChg chg="mod">
          <ac:chgData name="Mitch Borsc [Staff]" userId="S::mborsc@hwdsb.on.ca::ff5f9fbe-7b44-47cf-a7e1-ca213a14df45" providerId="AD" clId="Web-{3FDCE933-332E-86C5-8913-CBB66F6A0EC9}" dt="2021-01-26T00:18:35.373" v="277" actId="1076"/>
          <ac:spMkLst>
            <pc:docMk/>
            <pc:sldMk cId="4081118185" sldId="260"/>
            <ac:spMk id="5" creationId="{00000000-0000-0000-0000-000000000000}"/>
          </ac:spMkLst>
        </pc:spChg>
        <pc:spChg chg="del">
          <ac:chgData name="Mitch Borsc [Staff]" userId="S::mborsc@hwdsb.on.ca::ff5f9fbe-7b44-47cf-a7e1-ca213a14df45" providerId="AD" clId="Web-{3FDCE933-332E-86C5-8913-CBB66F6A0EC9}" dt="2021-01-25T23:52:32.617" v="104"/>
          <ac:spMkLst>
            <pc:docMk/>
            <pc:sldMk cId="4081118185" sldId="260"/>
            <ac:spMk id="7" creationId="{00000000-0000-0000-0000-000000000000}"/>
          </ac:spMkLst>
        </pc:spChg>
        <pc:spChg chg="add del mod">
          <ac:chgData name="Mitch Borsc [Staff]" userId="S::mborsc@hwdsb.on.ca::ff5f9fbe-7b44-47cf-a7e1-ca213a14df45" providerId="AD" clId="Web-{3FDCE933-332E-86C5-8913-CBB66F6A0EC9}" dt="2021-01-25T23:53:45.914" v="106"/>
          <ac:spMkLst>
            <pc:docMk/>
            <pc:sldMk cId="4081118185" sldId="260"/>
            <ac:spMk id="8" creationId="{C221783B-BC72-4782-A967-943894E85506}"/>
          </ac:spMkLst>
        </pc:spChg>
        <pc:spChg chg="add del mod">
          <ac:chgData name="Mitch Borsc [Staff]" userId="S::mborsc@hwdsb.on.ca::ff5f9fbe-7b44-47cf-a7e1-ca213a14df45" providerId="AD" clId="Web-{3FDCE933-332E-86C5-8913-CBB66F6A0EC9}" dt="2021-01-26T00:00:33.682" v="123"/>
          <ac:spMkLst>
            <pc:docMk/>
            <pc:sldMk cId="4081118185" sldId="260"/>
            <ac:spMk id="13" creationId="{2086D221-A6A7-4F51-B4FE-8A1052768C08}"/>
          </ac:spMkLst>
        </pc:spChg>
        <pc:spChg chg="add mod">
          <ac:chgData name="Mitch Borsc [Staff]" userId="S::mborsc@hwdsb.on.ca::ff5f9fbe-7b44-47cf-a7e1-ca213a14df45" providerId="AD" clId="Web-{3FDCE933-332E-86C5-8913-CBB66F6A0EC9}" dt="2021-01-26T00:20:05.514" v="327" actId="20577"/>
          <ac:spMkLst>
            <pc:docMk/>
            <pc:sldMk cId="4081118185" sldId="260"/>
            <ac:spMk id="14" creationId="{BD3878B7-4A8F-42FA-B773-86FE78AD0E7E}"/>
          </ac:spMkLst>
        </pc:spChg>
        <pc:picChg chg="add del mod ord">
          <ac:chgData name="Mitch Borsc [Staff]" userId="S::mborsc@hwdsb.on.ca::ff5f9fbe-7b44-47cf-a7e1-ca213a14df45" providerId="AD" clId="Web-{3FDCE933-332E-86C5-8913-CBB66F6A0EC9}" dt="2021-01-25T23:52:55.695" v="105"/>
          <ac:picMkLst>
            <pc:docMk/>
            <pc:sldMk cId="4081118185" sldId="260"/>
            <ac:picMk id="2" creationId="{149B14BE-E957-4C46-B565-F3814653E3A4}"/>
          </ac:picMkLst>
        </pc:picChg>
        <pc:picChg chg="add del mod ord">
          <ac:chgData name="Mitch Borsc [Staff]" userId="S::mborsc@hwdsb.on.ca::ff5f9fbe-7b44-47cf-a7e1-ca213a14df45" providerId="AD" clId="Web-{3FDCE933-332E-86C5-8913-CBB66F6A0EC9}" dt="2021-01-25T23:59:19.056" v="114"/>
          <ac:picMkLst>
            <pc:docMk/>
            <pc:sldMk cId="4081118185" sldId="260"/>
            <ac:picMk id="9" creationId="{4A41C92B-C7C3-4133-87B7-6A12D793C6F5}"/>
          </ac:picMkLst>
        </pc:picChg>
        <pc:picChg chg="add del mod">
          <ac:chgData name="Mitch Borsc [Staff]" userId="S::mborsc@hwdsb.on.ca::ff5f9fbe-7b44-47cf-a7e1-ca213a14df45" providerId="AD" clId="Web-{3FDCE933-332E-86C5-8913-CBB66F6A0EC9}" dt="2021-01-25T23:58:38.212" v="112"/>
          <ac:picMkLst>
            <pc:docMk/>
            <pc:sldMk cId="4081118185" sldId="260"/>
            <ac:picMk id="10" creationId="{57837020-B472-4128-9ADF-EF32AB1DCE1E}"/>
          </ac:picMkLst>
        </pc:picChg>
        <pc:picChg chg="add del mod">
          <ac:chgData name="Mitch Borsc [Staff]" userId="S::mborsc@hwdsb.on.ca::ff5f9fbe-7b44-47cf-a7e1-ca213a14df45" providerId="AD" clId="Web-{3FDCE933-332E-86C5-8913-CBB66F6A0EC9}" dt="2021-01-26T00:01:09.338" v="131"/>
          <ac:picMkLst>
            <pc:docMk/>
            <pc:sldMk cId="4081118185" sldId="260"/>
            <ac:picMk id="11" creationId="{E1C77179-BBB2-479F-83BE-BA72182F458A}"/>
          </ac:picMkLst>
        </pc:picChg>
        <pc:picChg chg="add del mod">
          <ac:chgData name="Mitch Borsc [Staff]" userId="S::mborsc@hwdsb.on.ca::ff5f9fbe-7b44-47cf-a7e1-ca213a14df45" providerId="AD" clId="Web-{3FDCE933-332E-86C5-8913-CBB66F6A0EC9}" dt="2021-01-26T00:04:12.057" v="206"/>
          <ac:picMkLst>
            <pc:docMk/>
            <pc:sldMk cId="4081118185" sldId="260"/>
            <ac:picMk id="15" creationId="{283D3C19-BAB1-40E8-B34E-21F841EA522B}"/>
          </ac:picMkLst>
        </pc:picChg>
        <pc:picChg chg="add mod">
          <ac:chgData name="Mitch Borsc [Staff]" userId="S::mborsc@hwdsb.on.ca::ff5f9fbe-7b44-47cf-a7e1-ca213a14df45" providerId="AD" clId="Web-{3FDCE933-332E-86C5-8913-CBB66F6A0EC9}" dt="2021-01-26T00:20:10.764" v="328" actId="1076"/>
          <ac:picMkLst>
            <pc:docMk/>
            <pc:sldMk cId="4081118185" sldId="260"/>
            <ac:picMk id="16" creationId="{09966039-01D8-4AC9-AAA1-E66A6981D6BE}"/>
          </ac:picMkLst>
        </pc:picChg>
        <pc:picChg chg="add del mod">
          <ac:chgData name="Mitch Borsc [Staff]" userId="S::mborsc@hwdsb.on.ca::ff5f9fbe-7b44-47cf-a7e1-ca213a14df45" providerId="AD" clId="Web-{3FDCE933-332E-86C5-8913-CBB66F6A0EC9}" dt="2021-01-26T00:10:13.746" v="224"/>
          <ac:picMkLst>
            <pc:docMk/>
            <pc:sldMk cId="4081118185" sldId="260"/>
            <ac:picMk id="17" creationId="{B6C7C95B-AAA6-4969-BA07-E2EC3DBA4ADD}"/>
          </ac:picMkLst>
        </pc:picChg>
        <pc:picChg chg="add del mod">
          <ac:chgData name="Mitch Borsc [Staff]" userId="S::mborsc@hwdsb.on.ca::ff5f9fbe-7b44-47cf-a7e1-ca213a14df45" providerId="AD" clId="Web-{3FDCE933-332E-86C5-8913-CBB66F6A0EC9}" dt="2021-01-26T00:11:15.497" v="233"/>
          <ac:picMkLst>
            <pc:docMk/>
            <pc:sldMk cId="4081118185" sldId="260"/>
            <ac:picMk id="18" creationId="{2CB8A9F4-4018-453F-A68A-4C6D6587B423}"/>
          </ac:picMkLst>
        </pc:picChg>
        <pc:picChg chg="add mod">
          <ac:chgData name="Mitch Borsc [Staff]" userId="S::mborsc@hwdsb.on.ca::ff5f9fbe-7b44-47cf-a7e1-ca213a14df45" providerId="AD" clId="Web-{3FDCE933-332E-86C5-8913-CBB66F6A0EC9}" dt="2021-01-26T00:14:40.091" v="267" actId="14100"/>
          <ac:picMkLst>
            <pc:docMk/>
            <pc:sldMk cId="4081118185" sldId="260"/>
            <ac:picMk id="19" creationId="{4A50B91B-B29C-4480-9D02-ACF69F3B528D}"/>
          </ac:picMkLst>
        </pc:picChg>
        <pc:picChg chg="add mod">
          <ac:chgData name="Mitch Borsc [Staff]" userId="S::mborsc@hwdsb.on.ca::ff5f9fbe-7b44-47cf-a7e1-ca213a14df45" providerId="AD" clId="Web-{3FDCE933-332E-86C5-8913-CBB66F6A0EC9}" dt="2021-01-26T00:20:21.639" v="330" actId="1076"/>
          <ac:picMkLst>
            <pc:docMk/>
            <pc:sldMk cId="4081118185" sldId="260"/>
            <ac:picMk id="20" creationId="{C5C7A4C1-2199-4919-B444-540164C11157}"/>
          </ac:picMkLst>
        </pc:picChg>
        <pc:picChg chg="add mod">
          <ac:chgData name="Mitch Borsc [Staff]" userId="S::mborsc@hwdsb.on.ca::ff5f9fbe-7b44-47cf-a7e1-ca213a14df45" providerId="AD" clId="Web-{3FDCE933-332E-86C5-8913-CBB66F6A0EC9}" dt="2021-01-26T00:20:18.405" v="329" actId="1076"/>
          <ac:picMkLst>
            <pc:docMk/>
            <pc:sldMk cId="4081118185" sldId="260"/>
            <ac:picMk id="21" creationId="{987EE125-305C-4F5D-88A3-9A53E21D1D2F}"/>
          </ac:picMkLst>
        </pc:picChg>
      </pc:sldChg>
      <pc:sldChg chg="addSp delSp modSp modNotes">
        <pc:chgData name="Mitch Borsc [Staff]" userId="S::mborsc@hwdsb.on.ca::ff5f9fbe-7b44-47cf-a7e1-ca213a14df45" providerId="AD" clId="Web-{3FDCE933-332E-86C5-8913-CBB66F6A0EC9}" dt="2021-01-26T01:00:47.196" v="939"/>
        <pc:sldMkLst>
          <pc:docMk/>
          <pc:sldMk cId="1451630747" sldId="261"/>
        </pc:sldMkLst>
        <pc:spChg chg="mod">
          <ac:chgData name="Mitch Borsc [Staff]" userId="S::mborsc@hwdsb.on.ca::ff5f9fbe-7b44-47cf-a7e1-ca213a14df45" providerId="AD" clId="Web-{3FDCE933-332E-86C5-8913-CBB66F6A0EC9}" dt="2021-01-26T00:22:31.562" v="352" actId="1076"/>
          <ac:spMkLst>
            <pc:docMk/>
            <pc:sldMk cId="1451630747" sldId="261"/>
            <ac:spMk id="5" creationId="{00000000-0000-0000-0000-000000000000}"/>
          </ac:spMkLst>
        </pc:spChg>
        <pc:spChg chg="mod">
          <ac:chgData name="Mitch Borsc [Staff]" userId="S::mborsc@hwdsb.on.ca::ff5f9fbe-7b44-47cf-a7e1-ca213a14df45" providerId="AD" clId="Web-{3FDCE933-332E-86C5-8913-CBB66F6A0EC9}" dt="2021-01-26T00:29:39.064" v="465" actId="20577"/>
          <ac:spMkLst>
            <pc:docMk/>
            <pc:sldMk cId="1451630747" sldId="261"/>
            <ac:spMk id="7" creationId="{00000000-0000-0000-0000-000000000000}"/>
          </ac:spMkLst>
        </pc:spChg>
        <pc:picChg chg="add del mod">
          <ac:chgData name="Mitch Borsc [Staff]" userId="S::mborsc@hwdsb.on.ca::ff5f9fbe-7b44-47cf-a7e1-ca213a14df45" providerId="AD" clId="Web-{3FDCE933-332E-86C5-8913-CBB66F6A0EC9}" dt="2021-01-26T01:00:47.196" v="939"/>
          <ac:picMkLst>
            <pc:docMk/>
            <pc:sldMk cId="1451630747" sldId="261"/>
            <ac:picMk id="2" creationId="{7D7D2624-BCE6-4700-9A04-F7C0479DEB2E}"/>
          </ac:picMkLst>
        </pc:picChg>
      </pc:sldChg>
      <pc:sldChg chg="addSp delSp modSp modNotes">
        <pc:chgData name="Mitch Borsc [Staff]" userId="S::mborsc@hwdsb.on.ca::ff5f9fbe-7b44-47cf-a7e1-ca213a14df45" providerId="AD" clId="Web-{3FDCE933-332E-86C5-8913-CBB66F6A0EC9}" dt="2021-01-26T01:01:11.055" v="941" actId="1076"/>
        <pc:sldMkLst>
          <pc:docMk/>
          <pc:sldMk cId="131076730" sldId="262"/>
        </pc:sldMkLst>
        <pc:spChg chg="mod">
          <ac:chgData name="Mitch Borsc [Staff]" userId="S::mborsc@hwdsb.on.ca::ff5f9fbe-7b44-47cf-a7e1-ca213a14df45" providerId="AD" clId="Web-{3FDCE933-332E-86C5-8913-CBB66F6A0EC9}" dt="2021-01-26T00:35:00.268" v="520" actId="1076"/>
          <ac:spMkLst>
            <pc:docMk/>
            <pc:sldMk cId="131076730" sldId="262"/>
            <ac:spMk id="5" creationId="{00000000-0000-0000-0000-000000000000}"/>
          </ac:spMkLst>
        </pc:spChg>
        <pc:spChg chg="del">
          <ac:chgData name="Mitch Borsc [Staff]" userId="S::mborsc@hwdsb.on.ca::ff5f9fbe-7b44-47cf-a7e1-ca213a14df45" providerId="AD" clId="Web-{3FDCE933-332E-86C5-8913-CBB66F6A0EC9}" dt="2021-01-26T00:33:22.705" v="499"/>
          <ac:spMkLst>
            <pc:docMk/>
            <pc:sldMk cId="131076730" sldId="262"/>
            <ac:spMk id="7" creationId="{00000000-0000-0000-0000-000000000000}"/>
          </ac:spMkLst>
        </pc:spChg>
        <pc:spChg chg="add del mod">
          <ac:chgData name="Mitch Borsc [Staff]" userId="S::mborsc@hwdsb.on.ca::ff5f9fbe-7b44-47cf-a7e1-ca213a14df45" providerId="AD" clId="Web-{3FDCE933-332E-86C5-8913-CBB66F6A0EC9}" dt="2021-01-26T00:33:34.830" v="502"/>
          <ac:spMkLst>
            <pc:docMk/>
            <pc:sldMk cId="131076730" sldId="262"/>
            <ac:spMk id="8" creationId="{EAC6F8E6-C418-43C4-9BF5-3EC667EC5947}"/>
          </ac:spMkLst>
        </pc:spChg>
        <pc:graphicFrameChg chg="add mod ord modGraphic">
          <ac:chgData name="Mitch Borsc [Staff]" userId="S::mborsc@hwdsb.on.ca::ff5f9fbe-7b44-47cf-a7e1-ca213a14df45" providerId="AD" clId="Web-{3FDCE933-332E-86C5-8913-CBB66F6A0EC9}" dt="2021-01-26T00:36:35.253" v="527" actId="1076"/>
          <ac:graphicFrameMkLst>
            <pc:docMk/>
            <pc:sldMk cId="131076730" sldId="262"/>
            <ac:graphicFrameMk id="3" creationId="{2E65246D-AF81-4527-BF1E-2E870B986C5C}"/>
          </ac:graphicFrameMkLst>
        </pc:graphicFrameChg>
        <pc:picChg chg="add mod">
          <ac:chgData name="Mitch Borsc [Staff]" userId="S::mborsc@hwdsb.on.ca::ff5f9fbe-7b44-47cf-a7e1-ca213a14df45" providerId="AD" clId="Web-{3FDCE933-332E-86C5-8913-CBB66F6A0EC9}" dt="2021-01-26T01:01:11.055" v="941" actId="1076"/>
          <ac:picMkLst>
            <pc:docMk/>
            <pc:sldMk cId="131076730" sldId="262"/>
            <ac:picMk id="9" creationId="{67402220-740C-40C9-973B-21B077648652}"/>
          </ac:picMkLst>
        </pc:picChg>
      </pc:sldChg>
      <pc:sldChg chg="modSp modNotes">
        <pc:chgData name="Mitch Borsc [Staff]" userId="S::mborsc@hwdsb.on.ca::ff5f9fbe-7b44-47cf-a7e1-ca213a14df45" providerId="AD" clId="Web-{3FDCE933-332E-86C5-8913-CBB66F6A0EC9}" dt="2021-01-26T00:50:19.412" v="826" actId="14100"/>
        <pc:sldMkLst>
          <pc:docMk/>
          <pc:sldMk cId="244218237" sldId="263"/>
        </pc:sldMkLst>
        <pc:spChg chg="mod">
          <ac:chgData name="Mitch Borsc [Staff]" userId="S::mborsc@hwdsb.on.ca::ff5f9fbe-7b44-47cf-a7e1-ca213a14df45" providerId="AD" clId="Web-{3FDCE933-332E-86C5-8913-CBB66F6A0EC9}" dt="2021-01-26T00:50:19.412" v="826" actId="14100"/>
          <ac:spMkLst>
            <pc:docMk/>
            <pc:sldMk cId="244218237" sldId="263"/>
            <ac:spMk id="5" creationId="{00000000-0000-0000-0000-000000000000}"/>
          </ac:spMkLst>
        </pc:spChg>
        <pc:spChg chg="mod">
          <ac:chgData name="Mitch Borsc [Staff]" userId="S::mborsc@hwdsb.on.ca::ff5f9fbe-7b44-47cf-a7e1-ca213a14df45" providerId="AD" clId="Web-{3FDCE933-332E-86C5-8913-CBB66F6A0EC9}" dt="2021-01-26T00:45:50.411" v="722" actId="20577"/>
          <ac:spMkLst>
            <pc:docMk/>
            <pc:sldMk cId="244218237" sldId="263"/>
            <ac:spMk id="7" creationId="{00000000-0000-0000-0000-000000000000}"/>
          </ac:spMkLst>
        </pc:spChg>
      </pc:sldChg>
      <pc:sldChg chg="addSp modSp modNotes">
        <pc:chgData name="Mitch Borsc [Staff]" userId="S::mborsc@hwdsb.on.ca::ff5f9fbe-7b44-47cf-a7e1-ca213a14df45" providerId="AD" clId="Web-{3FDCE933-332E-86C5-8913-CBB66F6A0EC9}" dt="2021-01-26T01:02:23.543" v="947" actId="1076"/>
        <pc:sldMkLst>
          <pc:docMk/>
          <pc:sldMk cId="2727142285" sldId="264"/>
        </pc:sldMkLst>
        <pc:spChg chg="mod">
          <ac:chgData name="Mitch Borsc [Staff]" userId="S::mborsc@hwdsb.on.ca::ff5f9fbe-7b44-47cf-a7e1-ca213a14df45" providerId="AD" clId="Web-{3FDCE933-332E-86C5-8913-CBB66F6A0EC9}" dt="2021-01-26T01:01:30.399" v="942" actId="1076"/>
          <ac:spMkLst>
            <pc:docMk/>
            <pc:sldMk cId="2727142285" sldId="264"/>
            <ac:spMk id="5" creationId="{00000000-0000-0000-0000-000000000000}"/>
          </ac:spMkLst>
        </pc:spChg>
        <pc:spChg chg="mod">
          <ac:chgData name="Mitch Borsc [Staff]" userId="S::mborsc@hwdsb.on.ca::ff5f9fbe-7b44-47cf-a7e1-ca213a14df45" providerId="AD" clId="Web-{3FDCE933-332E-86C5-8913-CBB66F6A0EC9}" dt="2021-01-26T01:01:37.446" v="943" actId="1076"/>
          <ac:spMkLst>
            <pc:docMk/>
            <pc:sldMk cId="2727142285" sldId="264"/>
            <ac:spMk id="7" creationId="{00000000-0000-0000-0000-000000000000}"/>
          </ac:spMkLst>
        </pc:spChg>
        <pc:picChg chg="add mod">
          <ac:chgData name="Mitch Borsc [Staff]" userId="S::mborsc@hwdsb.on.ca::ff5f9fbe-7b44-47cf-a7e1-ca213a14df45" providerId="AD" clId="Web-{3FDCE933-332E-86C5-8913-CBB66F6A0EC9}" dt="2021-01-26T01:02:23.543" v="947" actId="1076"/>
          <ac:picMkLst>
            <pc:docMk/>
            <pc:sldMk cId="2727142285" sldId="264"/>
            <ac:picMk id="2" creationId="{618133D2-15DF-4E96-812F-4DD13A51F29E}"/>
          </ac:picMkLst>
        </pc:picChg>
      </pc:sldChg>
      <pc:sldChg chg="modSp add replId">
        <pc:chgData name="Mitch Borsc [Staff]" userId="S::mborsc@hwdsb.on.ca::ff5f9fbe-7b44-47cf-a7e1-ca213a14df45" providerId="AD" clId="Web-{3FDCE933-332E-86C5-8913-CBB66F6A0EC9}" dt="2021-01-26T00:51:01.178" v="830" actId="20577"/>
        <pc:sldMkLst>
          <pc:docMk/>
          <pc:sldMk cId="1051287363" sldId="265"/>
        </pc:sldMkLst>
        <pc:spChg chg="mod">
          <ac:chgData name="Mitch Borsc [Staff]" userId="S::mborsc@hwdsb.on.ca::ff5f9fbe-7b44-47cf-a7e1-ca213a14df45" providerId="AD" clId="Web-{3FDCE933-332E-86C5-8913-CBB66F6A0EC9}" dt="2021-01-26T00:51:01.178" v="830" actId="20577"/>
          <ac:spMkLst>
            <pc:docMk/>
            <pc:sldMk cId="1051287363" sldId="265"/>
            <ac:spMk id="7" creationId="{00000000-0000-0000-0000-000000000000}"/>
          </ac:spMkLst>
        </pc:spChg>
      </pc:sldChg>
      <pc:sldChg chg="modSp add replId">
        <pc:chgData name="Mitch Borsc [Staff]" userId="S::mborsc@hwdsb.on.ca::ff5f9fbe-7b44-47cf-a7e1-ca213a14df45" providerId="AD" clId="Web-{3FDCE933-332E-86C5-8913-CBB66F6A0EC9}" dt="2021-01-26T00:51:09.709" v="831" actId="20577"/>
        <pc:sldMkLst>
          <pc:docMk/>
          <pc:sldMk cId="345643216" sldId="266"/>
        </pc:sldMkLst>
        <pc:spChg chg="mod">
          <ac:chgData name="Mitch Borsc [Staff]" userId="S::mborsc@hwdsb.on.ca::ff5f9fbe-7b44-47cf-a7e1-ca213a14df45" providerId="AD" clId="Web-{3FDCE933-332E-86C5-8913-CBB66F6A0EC9}" dt="2021-01-26T00:51:09.709" v="831" actId="20577"/>
          <ac:spMkLst>
            <pc:docMk/>
            <pc:sldMk cId="345643216" sldId="266"/>
            <ac:spMk id="7" creationId="{00000000-0000-0000-0000-000000000000}"/>
          </ac:spMkLst>
        </pc:spChg>
      </pc:sldChg>
      <pc:sldChg chg="modSp add replId">
        <pc:chgData name="Mitch Borsc [Staff]" userId="S::mborsc@hwdsb.on.ca::ff5f9fbe-7b44-47cf-a7e1-ca213a14df45" providerId="AD" clId="Web-{3FDCE933-332E-86C5-8913-CBB66F6A0EC9}" dt="2021-01-26T00:51:15.834" v="832" actId="20577"/>
        <pc:sldMkLst>
          <pc:docMk/>
          <pc:sldMk cId="145612292" sldId="267"/>
        </pc:sldMkLst>
        <pc:spChg chg="mod">
          <ac:chgData name="Mitch Borsc [Staff]" userId="S::mborsc@hwdsb.on.ca::ff5f9fbe-7b44-47cf-a7e1-ca213a14df45" providerId="AD" clId="Web-{3FDCE933-332E-86C5-8913-CBB66F6A0EC9}" dt="2021-01-26T00:51:15.834" v="832" actId="20577"/>
          <ac:spMkLst>
            <pc:docMk/>
            <pc:sldMk cId="145612292" sldId="267"/>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BC58C-4696-4490-84D1-7EAC30488192}" type="datetimeFigureOut">
              <a:rPr lang="en-US"/>
              <a:t>1/25/2021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A3CC6C-4CE6-4580-B918-3692773025B0}" type="slidenum">
              <a:rPr lang="en-US"/>
              <a:t>‹#›</a:t>
            </a:fld>
            <a:endParaRPr lang="en-US"/>
          </a:p>
        </p:txBody>
      </p:sp>
    </p:spTree>
    <p:extLst>
      <p:ext uri="{BB962C8B-B14F-4D97-AF65-F5344CB8AC3E}">
        <p14:creationId xmlns:p14="http://schemas.microsoft.com/office/powerpoint/2010/main" val="2916445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hwdsb.on.ca/secondary/supports/safe-school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facinghistory.org/resource-library/teaching-strategies/contractin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facinghistory.org/resource-library/teaching-strategies/contracting"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facinghistory.org/resource-library/teaching-strategies/contractin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facinghistory.org/resource-library/teaching-strategies/contracting"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Symbol"/>
              <a:buChar char="•"/>
            </a:pPr>
            <a:r>
              <a:rPr lang="en-US" b="1" dirty="0"/>
              <a:t>Brave Space </a:t>
            </a:r>
            <a:r>
              <a:rPr lang="en-US" dirty="0"/>
              <a:t>- A brave space is a space where participants feel comfortable learning, sharing, and growing. A brave space is inclusive to all races, sexes, genders, abilities, immigration status, and lived experiences. A “brave space” is where students, teachers and citizens generally can come together to have hard conversations and hear each other out - even and especially when that is challenging.</a:t>
            </a:r>
            <a:r>
              <a:rPr lang="en-US" b="1" dirty="0"/>
              <a:t> </a:t>
            </a:r>
            <a:endParaRPr lang="en-US" dirty="0"/>
          </a:p>
          <a:p>
            <a:pPr marL="285750" indent="-285750">
              <a:buFont typeface="Symbol"/>
              <a:buChar char="•"/>
            </a:pPr>
            <a:r>
              <a:rPr lang="en-US" b="1" dirty="0"/>
              <a:t>Brave conversation</a:t>
            </a:r>
            <a:r>
              <a:rPr lang="en-US" dirty="0"/>
              <a:t> - In brave conversations, whether in the context of teaching, mentoring, or coaching, individuals are encouraged to express their views openly and truthfully, rather than defensively or with the purpose of laying blame. Integral to brave conversations is an openness to learn. </a:t>
            </a:r>
            <a:endParaRPr lang="en-US" dirty="0">
              <a:cs typeface="Calibri"/>
            </a:endParaRPr>
          </a:p>
          <a:p>
            <a:pPr marL="285750" indent="-285750">
              <a:buFont typeface="Symbol"/>
              <a:buChar char="•"/>
            </a:pPr>
            <a:r>
              <a:rPr lang="en-US" b="1" dirty="0"/>
              <a:t>Safe space/safer space </a:t>
            </a:r>
            <a:r>
              <a:rPr lang="en-US" dirty="0"/>
              <a:t>- a place (as on a school campus) intended to be free of bias, conflict, criticism, or potentially threatening actions, ideas, or conversations</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23315644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Educator post reflection:</a:t>
            </a:r>
          </a:p>
          <a:p>
            <a:pPr marL="285750" indent="-285750">
              <a:buFont typeface="Symbol"/>
              <a:buChar char="•"/>
            </a:pPr>
            <a:r>
              <a:rPr lang="en-US" dirty="0"/>
              <a:t>Was the classroom environment a safe or brave space (today)? What are some next steps to help students continue to have courageous conversations beyond this learning task? </a:t>
            </a:r>
            <a:endParaRPr lang="en-US" dirty="0">
              <a:cs typeface="Calibri"/>
            </a:endParaRPr>
          </a:p>
          <a:p>
            <a:pPr marL="285750" indent="-285750">
              <a:buFont typeface="Symbol"/>
              <a:buChar char="•"/>
            </a:pPr>
            <a:r>
              <a:rPr lang="en-US" dirty="0"/>
              <a:t>Where will the “Guidelines to Mutually Respectful Conversations” and the Co-created Rules be uploaded to be accessible for students (The Hub/ MS Teams)? </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3600441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Note:</a:t>
            </a:r>
            <a:r>
              <a:rPr lang="en-US" dirty="0"/>
              <a:t> The connection to make here is that different living things also communicate discomfort to draw attention to their needs. (This can also apply to non-living elements in classrooms that need attention and usually cause students or staff stress/discomfort.)</a:t>
            </a:r>
          </a:p>
          <a:p>
            <a:r>
              <a:rPr lang="en-US" dirty="0">
                <a:cs typeface="Calibri"/>
              </a:rPr>
              <a:t>Brainstorm together or suggest independent thought.</a:t>
            </a: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715677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Prompt:  </a:t>
            </a:r>
            <a:r>
              <a:rPr lang="en-US" u="sng" dirty="0"/>
              <a:t>As a Group (</a:t>
            </a:r>
            <a:r>
              <a:rPr lang="en-US" dirty="0"/>
              <a:t>Choose a brainstorming or collaborative format that works with your remote learning style). - After contemplating how animals or non-living elements communicate when a need is not met; ask students to collaborate/examine how they advocate for their own needs using the guiding questions above.</a:t>
            </a: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400266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If a student is upset, angry or silent during/following these conversations, let them know that they can speak with you or email you afterwards for support or direct them to receive the help they may need (i.e., school social worker, settlement workers, We Help Hotline/App, Guidance, Kids Help Phone etc.)</a:t>
            </a:r>
          </a:p>
          <a:p>
            <a:endParaRPr lang="en-US" dirty="0">
              <a:cs typeface="Calibri"/>
            </a:endParaRPr>
          </a:p>
          <a:p>
            <a:r>
              <a:rPr lang="en-US" dirty="0"/>
              <a:t>It is important to shut down bias and hate at all levels and in all areas of the school. Here are some examples of statements to shut down harmful comments:</a:t>
            </a:r>
            <a:endParaRPr lang="en-US" dirty="0">
              <a:cs typeface="Calibri" panose="020F0502020204030204"/>
            </a:endParaRPr>
          </a:p>
          <a:p>
            <a:pPr marL="628650" lvl="1" indent="-171450">
              <a:buFont typeface="Courier New"/>
              <a:buChar char="○"/>
            </a:pPr>
            <a:r>
              <a:rPr lang="en-US" dirty="0"/>
              <a:t> “Those words hurt and anger a lot of people. We do not use them in the classroom.”            </a:t>
            </a:r>
            <a:endParaRPr lang="en-US" dirty="0">
              <a:cs typeface="Calibri"/>
            </a:endParaRPr>
          </a:p>
          <a:p>
            <a:pPr marL="628650" lvl="1" indent="-171450">
              <a:buFont typeface="Courier New"/>
              <a:buChar char="○"/>
            </a:pPr>
            <a:r>
              <a:rPr lang="en-US" dirty="0"/>
              <a:t> “Using that word(s) to put someone down is unacceptable.”</a:t>
            </a:r>
            <a:endParaRPr lang="en-US" dirty="0">
              <a:cs typeface="Calibri"/>
            </a:endParaRPr>
          </a:p>
          <a:p>
            <a:endParaRPr lang="en-US" dirty="0">
              <a:cs typeface="Calibri"/>
            </a:endParaRPr>
          </a:p>
          <a:p>
            <a:r>
              <a:rPr lang="en-US" dirty="0"/>
              <a:t>Be aware that some students may express negative attitudes. It is important to allow them to voice their views and they should be probed, but this should be followed by clearly stating that as a community of learners, you do not tolerate offensive and harmful attitudes and promote the importance of respecting each other’s differences. If any remarks are directed towards specific students, then it may be necessary to follow up with the Safe School’s policy.</a:t>
            </a:r>
            <a:endParaRPr lang="en-US" dirty="0">
              <a:cs typeface="Calibri" panose="020F0502020204030204"/>
            </a:endParaRPr>
          </a:p>
          <a:p>
            <a:r>
              <a:rPr lang="en-US" dirty="0"/>
              <a:t>              </a:t>
            </a:r>
            <a:r>
              <a:rPr lang="en-US" u="sng" dirty="0">
                <a:hlinkClick r:id="rId3"/>
              </a:rPr>
              <a:t>https://www.hwdsb.on.ca/secondary/supports/safe-schools/</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3461664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You will need to be in full screen mode for students to be able to read the slide.  You could also take this chart from the lesson template and project it separately from the slide deck.  </a:t>
            </a:r>
          </a:p>
          <a:p>
            <a:r>
              <a:rPr lang="en-US" b="1" dirty="0"/>
              <a:t>Teacher Prompt:</a:t>
            </a:r>
            <a:r>
              <a:rPr lang="en-US" dirty="0"/>
              <a:t> After reviewing the provided guideline, tell students you will be post them somewhere permanently and prominently on your HUB page or MS Teams for future reference during discussions.</a:t>
            </a: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237295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next step to the Guideline, you have an opportunity to be a co-learner with your students. Invite students to collaborate with you to make a set of MS Teams - Rules for Courageous Discussions that supports everyone's needs. (blank slides provided or you can do it in another format that works for you).</a:t>
            </a:r>
          </a:p>
          <a:p>
            <a:r>
              <a:rPr lang="en-US" b="1" dirty="0">
                <a:cs typeface="Calibri"/>
              </a:rPr>
              <a:t>A suggested rule to get the ball rolling..... </a:t>
            </a:r>
            <a:r>
              <a:rPr lang="en-US" dirty="0">
                <a:cs typeface="Calibri"/>
              </a:rPr>
              <a:t> see the rules below for inspiration while co-creating with your students to meet the needs of your class.</a:t>
            </a:r>
          </a:p>
          <a:p>
            <a:pPr marL="171450" indent="-171450">
              <a:buFont typeface="Symbol"/>
              <a:buChar char="•"/>
            </a:pPr>
            <a:r>
              <a:rPr lang="en-US" dirty="0"/>
              <a:t>Make comments using “I” statements.</a:t>
            </a:r>
            <a:endParaRPr lang="en-US" dirty="0">
              <a:cs typeface="Calibri"/>
            </a:endParaRPr>
          </a:p>
          <a:p>
            <a:pPr marL="171450" indent="-171450">
              <a:buFont typeface="Symbol"/>
              <a:buChar char="•"/>
            </a:pPr>
            <a:r>
              <a:rPr lang="en-US" dirty="0"/>
              <a:t>If you do not feel safe making a comment or asking a question, write down your thought. You can share the idea with your teacher first and together come up with a safe way to share the idea.</a:t>
            </a:r>
            <a:endParaRPr lang="en-US" dirty="0">
              <a:cs typeface="Calibri"/>
            </a:endParaRPr>
          </a:p>
          <a:p>
            <a:pPr marL="171450" indent="-171450">
              <a:buFont typeface="Symbol"/>
              <a:buChar char="•"/>
            </a:pPr>
            <a:r>
              <a:rPr lang="en-US" dirty="0"/>
              <a:t>If someone says an idea or question that helps your own learning, say thank you.</a:t>
            </a:r>
            <a:endParaRPr lang="en-US" dirty="0">
              <a:cs typeface="Calibri"/>
            </a:endParaRPr>
          </a:p>
          <a:p>
            <a:pPr marL="171450" indent="-171450">
              <a:buFont typeface="Symbol"/>
              <a:buChar char="•"/>
            </a:pPr>
            <a:r>
              <a:rPr lang="en-US" dirty="0"/>
              <a:t>If someone says something that hurts or offends you, do not attack the person. Acknowledge that the comment—not the person—hurt your feelings and explain why.</a:t>
            </a:r>
            <a:endParaRPr lang="en-US" dirty="0">
              <a:cs typeface="Calibri"/>
            </a:endParaRPr>
          </a:p>
          <a:p>
            <a:pPr marL="171450" indent="-171450">
              <a:buFont typeface="Symbol"/>
              <a:buChar char="•"/>
            </a:pPr>
            <a:r>
              <a:rPr lang="en-US" dirty="0"/>
              <a:t>MS Team chat bars are not social media chat bars, proper language for school is required.</a:t>
            </a:r>
            <a:endParaRPr lang="en-US" dirty="0">
              <a:cs typeface="Calibri"/>
            </a:endParaRPr>
          </a:p>
          <a:p>
            <a:pPr marL="171450" indent="-171450">
              <a:buFont typeface="Symbol"/>
              <a:buChar char="•"/>
            </a:pPr>
            <a:r>
              <a:rPr lang="en-US" dirty="0"/>
              <a:t>Put-downs are never okay.</a:t>
            </a:r>
            <a:endParaRPr lang="en-US" dirty="0">
              <a:cs typeface="Calibri"/>
            </a:endParaRPr>
          </a:p>
          <a:p>
            <a:pPr marL="171450" indent="-171450">
              <a:buFont typeface="Symbol"/>
              <a:buChar char="•"/>
            </a:pPr>
            <a:r>
              <a:rPr lang="en-US" dirty="0"/>
              <a:t>Social media groups connected to a class, that impact a student in a negative way, are extensions of the virtual classroom (like a hallway or the atrium, school rules still apply).</a:t>
            </a:r>
            <a:endParaRPr lang="en-US" dirty="0">
              <a:cs typeface="Calibri"/>
            </a:endParaRPr>
          </a:p>
          <a:p>
            <a:pPr marL="171450" indent="-171450">
              <a:buFont typeface="Symbol"/>
              <a:buChar char="•"/>
            </a:pPr>
            <a:r>
              <a:rPr lang="en-US" dirty="0"/>
              <a:t>Derogatory terms/remarks will not be permitted and will result in a student/teacher discussion minimally.</a:t>
            </a:r>
            <a:endParaRPr lang="en-US" dirty="0">
              <a:cs typeface="Calibri"/>
            </a:endParaRPr>
          </a:p>
          <a:p>
            <a:pPr marL="171450" indent="-171450">
              <a:buFont typeface="Symbol"/>
              <a:buChar char="•"/>
            </a:pPr>
            <a:r>
              <a:rPr lang="en-US" dirty="0"/>
              <a:t>If you do not understand something, ask a question.</a:t>
            </a:r>
            <a:endParaRPr lang="en-US" dirty="0">
              <a:cs typeface="Calibri"/>
            </a:endParaRPr>
          </a:p>
          <a:p>
            <a:pPr marL="171450" indent="-171450">
              <a:buFont typeface="Symbol"/>
              <a:buChar char="•"/>
            </a:pPr>
            <a:r>
              <a:rPr lang="en-US" dirty="0"/>
              <a:t>Think with your head and your heart.</a:t>
            </a:r>
            <a:endParaRPr lang="en-US" dirty="0">
              <a:cs typeface="Calibri"/>
            </a:endParaRPr>
          </a:p>
          <a:p>
            <a:pPr marL="171450" indent="-171450">
              <a:buFont typeface="Symbol"/>
              <a:buChar char="•"/>
            </a:pPr>
            <a:r>
              <a:rPr lang="en-US" dirty="0"/>
              <a:t>Share the talking time—provide room for others to speak.</a:t>
            </a:r>
            <a:endParaRPr lang="en-US" dirty="0">
              <a:cs typeface="Calibri"/>
            </a:endParaRPr>
          </a:p>
          <a:p>
            <a:pPr marL="171450" indent="-171450">
              <a:buFont typeface="Symbol"/>
              <a:buChar char="•"/>
            </a:pPr>
            <a:r>
              <a:rPr lang="en-US" dirty="0"/>
              <a:t>Do not interrupt others while they are speaking.</a:t>
            </a:r>
            <a:endParaRPr lang="en-US" dirty="0">
              <a:cs typeface="Calibri"/>
            </a:endParaRPr>
          </a:p>
          <a:p>
            <a:pPr marL="171450" indent="-171450">
              <a:buFont typeface="Symbol"/>
              <a:buChar char="•"/>
            </a:pPr>
            <a:r>
              <a:rPr lang="en-US" dirty="0"/>
              <a:t>Write your thoughts down if you do not have time to say them during class.</a:t>
            </a:r>
            <a:endParaRPr lang="en-US" dirty="0">
              <a:cs typeface="Calibri"/>
            </a:endParaRPr>
          </a:p>
          <a:p>
            <a:pPr marL="171450" indent="-171450">
              <a:buFont typeface="Symbol"/>
              <a:buChar char="•"/>
            </a:pPr>
            <a:r>
              <a:rPr lang="en-US" dirty="0"/>
              <a:t>If at any time you feel upset following a conversation in the classroom, speak with or email your teacher or caring adult in the building so that they can support you or direct you to receive the help you may need (i.e., school social worker, settlement workers, HWDSB Helps Hotline/App, guidance, Kids Help Phone etc.)</a:t>
            </a:r>
            <a:endParaRPr lang="en-US" dirty="0">
              <a:cs typeface="Calibri"/>
            </a:endParaRPr>
          </a:p>
          <a:p>
            <a:pPr marL="171450" indent="-171450">
              <a:buFont typeface="Symbol"/>
              <a:buChar char="•"/>
            </a:pPr>
            <a:r>
              <a:rPr lang="en-US" dirty="0"/>
              <a:t>Modified from: </a:t>
            </a:r>
            <a:r>
              <a:rPr lang="en-US" u="sng" dirty="0">
                <a:hlinkClick r:id="rId3"/>
              </a:rPr>
              <a:t>https://www.facinghistory.org/resource-library/teaching-strategies/contracting</a:t>
            </a:r>
            <a:endParaRPr lang="en-US"/>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a:t>
            </a:fld>
            <a:endParaRPr lang="en-US"/>
          </a:p>
        </p:txBody>
      </p:sp>
    </p:spTree>
    <p:extLst>
      <p:ext uri="{BB962C8B-B14F-4D97-AF65-F5344CB8AC3E}">
        <p14:creationId xmlns:p14="http://schemas.microsoft.com/office/powerpoint/2010/main" val="3200211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next step to the Guideline, you have an opportunity to be a co-learner with your students. Invite students to collaborate with you to make a set of MS Teams - Rules for Courageous Discussions that supports everyone's needs. (blank slides provided or you can do it in another format that works for you).</a:t>
            </a:r>
          </a:p>
          <a:p>
            <a:r>
              <a:rPr lang="en-US" b="1" dirty="0">
                <a:cs typeface="Calibri"/>
              </a:rPr>
              <a:t>A suggested rule to get the ball rolling..... </a:t>
            </a:r>
            <a:r>
              <a:rPr lang="en-US" dirty="0">
                <a:cs typeface="Calibri"/>
              </a:rPr>
              <a:t> see the rules below for inspiration while co-creating with your students to meet the needs of your class.</a:t>
            </a:r>
          </a:p>
          <a:p>
            <a:pPr marL="171450" indent="-171450">
              <a:buFont typeface="Symbol"/>
              <a:buChar char="•"/>
            </a:pPr>
            <a:r>
              <a:rPr lang="en-US" dirty="0"/>
              <a:t>Make comments using “I” statements.</a:t>
            </a:r>
            <a:endParaRPr lang="en-US" dirty="0">
              <a:cs typeface="Calibri"/>
            </a:endParaRPr>
          </a:p>
          <a:p>
            <a:pPr marL="171450" indent="-171450">
              <a:buFont typeface="Symbol"/>
              <a:buChar char="•"/>
            </a:pPr>
            <a:r>
              <a:rPr lang="en-US" dirty="0"/>
              <a:t>If you do not feel safe making a comment or asking a question, write down your thought. You can share the idea with your teacher first and together come up with a safe way to share the idea.</a:t>
            </a:r>
            <a:endParaRPr lang="en-US" dirty="0">
              <a:cs typeface="Calibri"/>
            </a:endParaRPr>
          </a:p>
          <a:p>
            <a:pPr marL="171450" indent="-171450">
              <a:buFont typeface="Symbol"/>
              <a:buChar char="•"/>
            </a:pPr>
            <a:r>
              <a:rPr lang="en-US" dirty="0"/>
              <a:t>If someone says an idea or question that helps your own learning, say thank you.</a:t>
            </a:r>
            <a:endParaRPr lang="en-US" dirty="0">
              <a:cs typeface="Calibri"/>
            </a:endParaRPr>
          </a:p>
          <a:p>
            <a:pPr marL="171450" indent="-171450">
              <a:buFont typeface="Symbol"/>
              <a:buChar char="•"/>
            </a:pPr>
            <a:r>
              <a:rPr lang="en-US" dirty="0"/>
              <a:t>If someone says something that hurts or offends you, do not attack the person. Acknowledge that the comment—not the person—hurt your feelings and explain why.</a:t>
            </a:r>
            <a:endParaRPr lang="en-US" dirty="0">
              <a:cs typeface="Calibri"/>
            </a:endParaRPr>
          </a:p>
          <a:p>
            <a:pPr marL="171450" indent="-171450">
              <a:buFont typeface="Symbol"/>
              <a:buChar char="•"/>
            </a:pPr>
            <a:r>
              <a:rPr lang="en-US" dirty="0"/>
              <a:t>MS Team chat bars are not social media chat bars, proper language for school is required.</a:t>
            </a:r>
            <a:endParaRPr lang="en-US" dirty="0">
              <a:cs typeface="Calibri"/>
            </a:endParaRPr>
          </a:p>
          <a:p>
            <a:pPr marL="171450" indent="-171450">
              <a:buFont typeface="Symbol"/>
              <a:buChar char="•"/>
            </a:pPr>
            <a:r>
              <a:rPr lang="en-US" dirty="0"/>
              <a:t>Put-downs are never okay.</a:t>
            </a:r>
            <a:endParaRPr lang="en-US" dirty="0">
              <a:cs typeface="Calibri"/>
            </a:endParaRPr>
          </a:p>
          <a:p>
            <a:pPr marL="171450" indent="-171450">
              <a:buFont typeface="Symbol"/>
              <a:buChar char="•"/>
            </a:pPr>
            <a:r>
              <a:rPr lang="en-US" dirty="0"/>
              <a:t>Social media groups connected to a class, that impact a student in a negative way, are extensions of the virtual classroom (like a hallway or the atrium, school rules still apply).</a:t>
            </a:r>
            <a:endParaRPr lang="en-US" dirty="0">
              <a:cs typeface="Calibri"/>
            </a:endParaRPr>
          </a:p>
          <a:p>
            <a:pPr marL="171450" indent="-171450">
              <a:buFont typeface="Symbol"/>
              <a:buChar char="•"/>
            </a:pPr>
            <a:r>
              <a:rPr lang="en-US" dirty="0"/>
              <a:t>Derogatory terms/remarks will not be permitted and will result in a student/teacher discussion minimally.</a:t>
            </a:r>
            <a:endParaRPr lang="en-US" dirty="0">
              <a:cs typeface="Calibri"/>
            </a:endParaRPr>
          </a:p>
          <a:p>
            <a:pPr marL="171450" indent="-171450">
              <a:buFont typeface="Symbol"/>
              <a:buChar char="•"/>
            </a:pPr>
            <a:r>
              <a:rPr lang="en-US" dirty="0"/>
              <a:t>If you do not understand something, ask a question.</a:t>
            </a:r>
            <a:endParaRPr lang="en-US" dirty="0">
              <a:cs typeface="Calibri"/>
            </a:endParaRPr>
          </a:p>
          <a:p>
            <a:pPr marL="171450" indent="-171450">
              <a:buFont typeface="Symbol"/>
              <a:buChar char="•"/>
            </a:pPr>
            <a:r>
              <a:rPr lang="en-US" dirty="0"/>
              <a:t>Think with your head and your heart.</a:t>
            </a:r>
            <a:endParaRPr lang="en-US" dirty="0">
              <a:cs typeface="Calibri"/>
            </a:endParaRPr>
          </a:p>
          <a:p>
            <a:pPr marL="171450" indent="-171450">
              <a:buFont typeface="Symbol"/>
              <a:buChar char="•"/>
            </a:pPr>
            <a:r>
              <a:rPr lang="en-US" dirty="0"/>
              <a:t>Share the talking time—provide room for others to speak.</a:t>
            </a:r>
            <a:endParaRPr lang="en-US" dirty="0">
              <a:cs typeface="Calibri"/>
            </a:endParaRPr>
          </a:p>
          <a:p>
            <a:pPr marL="171450" indent="-171450">
              <a:buFont typeface="Symbol"/>
              <a:buChar char="•"/>
            </a:pPr>
            <a:r>
              <a:rPr lang="en-US" dirty="0"/>
              <a:t>Do not interrupt others while they are speaking.</a:t>
            </a:r>
            <a:endParaRPr lang="en-US" dirty="0">
              <a:cs typeface="Calibri"/>
            </a:endParaRPr>
          </a:p>
          <a:p>
            <a:pPr marL="171450" indent="-171450">
              <a:buFont typeface="Symbol"/>
              <a:buChar char="•"/>
            </a:pPr>
            <a:r>
              <a:rPr lang="en-US" dirty="0"/>
              <a:t>Write your thoughts down if you do not have time to say them during class.</a:t>
            </a:r>
            <a:endParaRPr lang="en-US" dirty="0">
              <a:cs typeface="Calibri"/>
            </a:endParaRPr>
          </a:p>
          <a:p>
            <a:pPr marL="171450" indent="-171450">
              <a:buFont typeface="Symbol"/>
              <a:buChar char="•"/>
            </a:pPr>
            <a:r>
              <a:rPr lang="en-US" dirty="0"/>
              <a:t>If at any time you feel upset following a conversation in the classroom, speak with or email your teacher or caring adult in the building so that they can support you or direct you to receive the help you may need (i.e., school social worker, settlement workers, HWDSB Helps Hotline/App, guidance, Kids Help Phone etc.)</a:t>
            </a:r>
            <a:endParaRPr lang="en-US" dirty="0">
              <a:cs typeface="Calibri"/>
            </a:endParaRPr>
          </a:p>
          <a:p>
            <a:pPr marL="171450" indent="-171450">
              <a:buFont typeface="Symbol"/>
              <a:buChar char="•"/>
            </a:pPr>
            <a:r>
              <a:rPr lang="en-US" dirty="0"/>
              <a:t>Modified from: </a:t>
            </a:r>
            <a:r>
              <a:rPr lang="en-US" u="sng" dirty="0">
                <a:hlinkClick r:id="rId3"/>
              </a:rPr>
              <a:t>https://www.facinghistory.org/resource-library/teaching-strategies/contracting</a:t>
            </a:r>
            <a:endParaRPr lang="en-US"/>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8</a:t>
            </a:fld>
            <a:endParaRPr lang="en-US"/>
          </a:p>
        </p:txBody>
      </p:sp>
    </p:spTree>
    <p:extLst>
      <p:ext uri="{BB962C8B-B14F-4D97-AF65-F5344CB8AC3E}">
        <p14:creationId xmlns:p14="http://schemas.microsoft.com/office/powerpoint/2010/main" val="208559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next step to the Guideline, you have an opportunity to be a co-learner with your students. Invite students to collaborate with you to make a set of MS Teams - Rules for Courageous Discussions that supports everyone's needs. (blank slides provided or you can do it in another format that works for you).</a:t>
            </a:r>
          </a:p>
          <a:p>
            <a:r>
              <a:rPr lang="en-US" b="1" dirty="0">
                <a:cs typeface="Calibri"/>
              </a:rPr>
              <a:t>A suggested rule to get the ball rolling..... </a:t>
            </a:r>
            <a:r>
              <a:rPr lang="en-US" dirty="0">
                <a:cs typeface="Calibri"/>
              </a:rPr>
              <a:t> see the rules below for inspiration while co-creating with your students to meet the needs of your class.</a:t>
            </a:r>
          </a:p>
          <a:p>
            <a:pPr marL="171450" indent="-171450">
              <a:buFont typeface="Symbol"/>
              <a:buChar char="•"/>
            </a:pPr>
            <a:r>
              <a:rPr lang="en-US" dirty="0"/>
              <a:t>Make comments using “I” statements.</a:t>
            </a:r>
            <a:endParaRPr lang="en-US" dirty="0">
              <a:cs typeface="Calibri"/>
            </a:endParaRPr>
          </a:p>
          <a:p>
            <a:pPr marL="171450" indent="-171450">
              <a:buFont typeface="Symbol"/>
              <a:buChar char="•"/>
            </a:pPr>
            <a:r>
              <a:rPr lang="en-US" dirty="0"/>
              <a:t>If you do not feel safe making a comment or asking a question, write down your thought. You can share the idea with your teacher first and together come up with a safe way to share the idea.</a:t>
            </a:r>
            <a:endParaRPr lang="en-US" dirty="0">
              <a:cs typeface="Calibri"/>
            </a:endParaRPr>
          </a:p>
          <a:p>
            <a:pPr marL="171450" indent="-171450">
              <a:buFont typeface="Symbol"/>
              <a:buChar char="•"/>
            </a:pPr>
            <a:r>
              <a:rPr lang="en-US" dirty="0"/>
              <a:t>If someone says an idea or question that helps your own learning, say thank you.</a:t>
            </a:r>
            <a:endParaRPr lang="en-US" dirty="0">
              <a:cs typeface="Calibri"/>
            </a:endParaRPr>
          </a:p>
          <a:p>
            <a:pPr marL="171450" indent="-171450">
              <a:buFont typeface="Symbol"/>
              <a:buChar char="•"/>
            </a:pPr>
            <a:r>
              <a:rPr lang="en-US" dirty="0"/>
              <a:t>If someone says something that hurts or offends you, do not attack the person. Acknowledge that the comment—not the person—hurt your feelings and explain why.</a:t>
            </a:r>
            <a:endParaRPr lang="en-US" dirty="0">
              <a:cs typeface="Calibri"/>
            </a:endParaRPr>
          </a:p>
          <a:p>
            <a:pPr marL="171450" indent="-171450">
              <a:buFont typeface="Symbol"/>
              <a:buChar char="•"/>
            </a:pPr>
            <a:r>
              <a:rPr lang="en-US" dirty="0"/>
              <a:t>MS Team chat bars are not social media chat bars, proper language for school is required.</a:t>
            </a:r>
            <a:endParaRPr lang="en-US" dirty="0">
              <a:cs typeface="Calibri"/>
            </a:endParaRPr>
          </a:p>
          <a:p>
            <a:pPr marL="171450" indent="-171450">
              <a:buFont typeface="Symbol"/>
              <a:buChar char="•"/>
            </a:pPr>
            <a:r>
              <a:rPr lang="en-US" dirty="0"/>
              <a:t>Put-downs are never okay.</a:t>
            </a:r>
            <a:endParaRPr lang="en-US" dirty="0">
              <a:cs typeface="Calibri"/>
            </a:endParaRPr>
          </a:p>
          <a:p>
            <a:pPr marL="171450" indent="-171450">
              <a:buFont typeface="Symbol"/>
              <a:buChar char="•"/>
            </a:pPr>
            <a:r>
              <a:rPr lang="en-US" dirty="0"/>
              <a:t>Social media groups connected to a class, that impact a student in a negative way, are extensions of the virtual classroom (like a hallway or the atrium, school rules still apply).</a:t>
            </a:r>
            <a:endParaRPr lang="en-US" dirty="0">
              <a:cs typeface="Calibri"/>
            </a:endParaRPr>
          </a:p>
          <a:p>
            <a:pPr marL="171450" indent="-171450">
              <a:buFont typeface="Symbol"/>
              <a:buChar char="•"/>
            </a:pPr>
            <a:r>
              <a:rPr lang="en-US" dirty="0"/>
              <a:t>Derogatory terms/remarks will not be permitted and will result in a student/teacher discussion minimally.</a:t>
            </a:r>
            <a:endParaRPr lang="en-US" dirty="0">
              <a:cs typeface="Calibri"/>
            </a:endParaRPr>
          </a:p>
          <a:p>
            <a:pPr marL="171450" indent="-171450">
              <a:buFont typeface="Symbol"/>
              <a:buChar char="•"/>
            </a:pPr>
            <a:r>
              <a:rPr lang="en-US" dirty="0"/>
              <a:t>If you do not understand something, ask a question.</a:t>
            </a:r>
            <a:endParaRPr lang="en-US" dirty="0">
              <a:cs typeface="Calibri"/>
            </a:endParaRPr>
          </a:p>
          <a:p>
            <a:pPr marL="171450" indent="-171450">
              <a:buFont typeface="Symbol"/>
              <a:buChar char="•"/>
            </a:pPr>
            <a:r>
              <a:rPr lang="en-US" dirty="0"/>
              <a:t>Think with your head and your heart.</a:t>
            </a:r>
            <a:endParaRPr lang="en-US" dirty="0">
              <a:cs typeface="Calibri"/>
            </a:endParaRPr>
          </a:p>
          <a:p>
            <a:pPr marL="171450" indent="-171450">
              <a:buFont typeface="Symbol"/>
              <a:buChar char="•"/>
            </a:pPr>
            <a:r>
              <a:rPr lang="en-US" dirty="0"/>
              <a:t>Share the talking time—provide room for others to speak.</a:t>
            </a:r>
            <a:endParaRPr lang="en-US" dirty="0">
              <a:cs typeface="Calibri"/>
            </a:endParaRPr>
          </a:p>
          <a:p>
            <a:pPr marL="171450" indent="-171450">
              <a:buFont typeface="Symbol"/>
              <a:buChar char="•"/>
            </a:pPr>
            <a:r>
              <a:rPr lang="en-US" dirty="0"/>
              <a:t>Do not interrupt others while they are speaking.</a:t>
            </a:r>
            <a:endParaRPr lang="en-US" dirty="0">
              <a:cs typeface="Calibri"/>
            </a:endParaRPr>
          </a:p>
          <a:p>
            <a:pPr marL="171450" indent="-171450">
              <a:buFont typeface="Symbol"/>
              <a:buChar char="•"/>
            </a:pPr>
            <a:r>
              <a:rPr lang="en-US" dirty="0"/>
              <a:t>Write your thoughts down if you do not have time to say them during class.</a:t>
            </a:r>
            <a:endParaRPr lang="en-US" dirty="0">
              <a:cs typeface="Calibri"/>
            </a:endParaRPr>
          </a:p>
          <a:p>
            <a:pPr marL="171450" indent="-171450">
              <a:buFont typeface="Symbol"/>
              <a:buChar char="•"/>
            </a:pPr>
            <a:r>
              <a:rPr lang="en-US" dirty="0"/>
              <a:t>If at any time you feel upset following a conversation in the classroom, speak with or email your teacher or caring adult in the building so that they can support you or direct you to receive the help you may need (i.e., school social worker, settlement workers, HWDSB Helps Hotline/App, guidance, Kids Help Phone etc.)</a:t>
            </a:r>
            <a:endParaRPr lang="en-US" dirty="0">
              <a:cs typeface="Calibri"/>
            </a:endParaRPr>
          </a:p>
          <a:p>
            <a:pPr marL="171450" indent="-171450">
              <a:buFont typeface="Symbol"/>
              <a:buChar char="•"/>
            </a:pPr>
            <a:r>
              <a:rPr lang="en-US" dirty="0"/>
              <a:t>Modified from: </a:t>
            </a:r>
            <a:r>
              <a:rPr lang="en-US" u="sng" dirty="0">
                <a:hlinkClick r:id="rId3"/>
              </a:rPr>
              <a:t>https://www.facinghistory.org/resource-library/teaching-strategies/contracting</a:t>
            </a:r>
            <a:endParaRPr lang="en-US"/>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9</a:t>
            </a:fld>
            <a:endParaRPr lang="en-US"/>
          </a:p>
        </p:txBody>
      </p:sp>
    </p:spTree>
    <p:extLst>
      <p:ext uri="{BB962C8B-B14F-4D97-AF65-F5344CB8AC3E}">
        <p14:creationId xmlns:p14="http://schemas.microsoft.com/office/powerpoint/2010/main" val="3710162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next step to the Guideline, you have an opportunity to be a co-learner with your students. Invite students to collaborate with you to make a set of MS Teams - Rules for Courageous Discussions that supports everyone's needs. (blank slides provided or you can do it in another format that works for you).</a:t>
            </a:r>
          </a:p>
          <a:p>
            <a:r>
              <a:rPr lang="en-US" b="1" dirty="0">
                <a:cs typeface="Calibri"/>
              </a:rPr>
              <a:t>A suggested rule to get the ball rolling..... </a:t>
            </a:r>
            <a:r>
              <a:rPr lang="en-US" dirty="0">
                <a:cs typeface="Calibri"/>
              </a:rPr>
              <a:t> see the rules below for inspiration while co-creating with your students to meet the needs of your class.</a:t>
            </a:r>
          </a:p>
          <a:p>
            <a:pPr marL="171450" indent="-171450">
              <a:buFont typeface="Symbol"/>
              <a:buChar char="•"/>
            </a:pPr>
            <a:r>
              <a:rPr lang="en-US" dirty="0"/>
              <a:t>Make comments using “I” statements.</a:t>
            </a:r>
            <a:endParaRPr lang="en-US" dirty="0">
              <a:cs typeface="Calibri"/>
            </a:endParaRPr>
          </a:p>
          <a:p>
            <a:pPr marL="171450" indent="-171450">
              <a:buFont typeface="Symbol"/>
              <a:buChar char="•"/>
            </a:pPr>
            <a:r>
              <a:rPr lang="en-US" dirty="0"/>
              <a:t>If you do not feel safe making a comment or asking a question, write down your thought. You can share the idea with your teacher first and together come up with a safe way to share the idea.</a:t>
            </a:r>
            <a:endParaRPr lang="en-US" dirty="0">
              <a:cs typeface="Calibri"/>
            </a:endParaRPr>
          </a:p>
          <a:p>
            <a:pPr marL="171450" indent="-171450">
              <a:buFont typeface="Symbol"/>
              <a:buChar char="•"/>
            </a:pPr>
            <a:r>
              <a:rPr lang="en-US" dirty="0"/>
              <a:t>If someone says an idea or question that helps your own learning, say thank you.</a:t>
            </a:r>
            <a:endParaRPr lang="en-US" dirty="0">
              <a:cs typeface="Calibri"/>
            </a:endParaRPr>
          </a:p>
          <a:p>
            <a:pPr marL="171450" indent="-171450">
              <a:buFont typeface="Symbol"/>
              <a:buChar char="•"/>
            </a:pPr>
            <a:r>
              <a:rPr lang="en-US" dirty="0"/>
              <a:t>If someone says something that hurts or offends you, do not attack the person. Acknowledge that the comment—not the person—hurt your feelings and explain why.</a:t>
            </a:r>
            <a:endParaRPr lang="en-US" dirty="0">
              <a:cs typeface="Calibri"/>
            </a:endParaRPr>
          </a:p>
          <a:p>
            <a:pPr marL="171450" indent="-171450">
              <a:buFont typeface="Symbol"/>
              <a:buChar char="•"/>
            </a:pPr>
            <a:r>
              <a:rPr lang="en-US" dirty="0"/>
              <a:t>MS Team chat bars are not social media chat bars, proper language for school is required.</a:t>
            </a:r>
            <a:endParaRPr lang="en-US" dirty="0">
              <a:cs typeface="Calibri"/>
            </a:endParaRPr>
          </a:p>
          <a:p>
            <a:pPr marL="171450" indent="-171450">
              <a:buFont typeface="Symbol"/>
              <a:buChar char="•"/>
            </a:pPr>
            <a:r>
              <a:rPr lang="en-US" dirty="0"/>
              <a:t>Put-downs are never okay.</a:t>
            </a:r>
            <a:endParaRPr lang="en-US" dirty="0">
              <a:cs typeface="Calibri"/>
            </a:endParaRPr>
          </a:p>
          <a:p>
            <a:pPr marL="171450" indent="-171450">
              <a:buFont typeface="Symbol"/>
              <a:buChar char="•"/>
            </a:pPr>
            <a:r>
              <a:rPr lang="en-US" dirty="0"/>
              <a:t>Social media groups connected to a class, that impact a student in a negative way, are extensions of the virtual classroom (like a hallway or the atrium, school rules still apply).</a:t>
            </a:r>
            <a:endParaRPr lang="en-US" dirty="0">
              <a:cs typeface="Calibri"/>
            </a:endParaRPr>
          </a:p>
          <a:p>
            <a:pPr marL="171450" indent="-171450">
              <a:buFont typeface="Symbol"/>
              <a:buChar char="•"/>
            </a:pPr>
            <a:r>
              <a:rPr lang="en-US" dirty="0"/>
              <a:t>Derogatory terms/remarks will not be permitted and will result in a student/teacher discussion minimally.</a:t>
            </a:r>
            <a:endParaRPr lang="en-US" dirty="0">
              <a:cs typeface="Calibri"/>
            </a:endParaRPr>
          </a:p>
          <a:p>
            <a:pPr marL="171450" indent="-171450">
              <a:buFont typeface="Symbol"/>
              <a:buChar char="•"/>
            </a:pPr>
            <a:r>
              <a:rPr lang="en-US" dirty="0"/>
              <a:t>If you do not understand something, ask a question.</a:t>
            </a:r>
            <a:endParaRPr lang="en-US" dirty="0">
              <a:cs typeface="Calibri"/>
            </a:endParaRPr>
          </a:p>
          <a:p>
            <a:pPr marL="171450" indent="-171450">
              <a:buFont typeface="Symbol"/>
              <a:buChar char="•"/>
            </a:pPr>
            <a:r>
              <a:rPr lang="en-US" dirty="0"/>
              <a:t>Think with your head and your heart.</a:t>
            </a:r>
            <a:endParaRPr lang="en-US" dirty="0">
              <a:cs typeface="Calibri"/>
            </a:endParaRPr>
          </a:p>
          <a:p>
            <a:pPr marL="171450" indent="-171450">
              <a:buFont typeface="Symbol"/>
              <a:buChar char="•"/>
            </a:pPr>
            <a:r>
              <a:rPr lang="en-US" dirty="0"/>
              <a:t>Share the talking time—provide room for others to speak.</a:t>
            </a:r>
            <a:endParaRPr lang="en-US" dirty="0">
              <a:cs typeface="Calibri"/>
            </a:endParaRPr>
          </a:p>
          <a:p>
            <a:pPr marL="171450" indent="-171450">
              <a:buFont typeface="Symbol"/>
              <a:buChar char="•"/>
            </a:pPr>
            <a:r>
              <a:rPr lang="en-US" dirty="0"/>
              <a:t>Do not interrupt others while they are speaking.</a:t>
            </a:r>
            <a:endParaRPr lang="en-US" dirty="0">
              <a:cs typeface="Calibri"/>
            </a:endParaRPr>
          </a:p>
          <a:p>
            <a:pPr marL="171450" indent="-171450">
              <a:buFont typeface="Symbol"/>
              <a:buChar char="•"/>
            </a:pPr>
            <a:r>
              <a:rPr lang="en-US" dirty="0"/>
              <a:t>Write your thoughts down if you do not have time to say them during class.</a:t>
            </a:r>
            <a:endParaRPr lang="en-US" dirty="0">
              <a:cs typeface="Calibri"/>
            </a:endParaRPr>
          </a:p>
          <a:p>
            <a:pPr marL="171450" indent="-171450">
              <a:buFont typeface="Symbol"/>
              <a:buChar char="•"/>
            </a:pPr>
            <a:r>
              <a:rPr lang="en-US" dirty="0"/>
              <a:t>If at any time you feel upset following a conversation in the classroom, speak with or email your teacher or caring adult in the building so that they can support you or direct you to receive the help you may need (i.e., school social worker, settlement workers, HWDSB Helps Hotline/App, guidance, Kids Help Phone etc.)</a:t>
            </a:r>
            <a:endParaRPr lang="en-US" dirty="0">
              <a:cs typeface="Calibri"/>
            </a:endParaRPr>
          </a:p>
          <a:p>
            <a:pPr marL="171450" indent="-171450">
              <a:buFont typeface="Symbol"/>
              <a:buChar char="•"/>
            </a:pPr>
            <a:r>
              <a:rPr lang="en-US" dirty="0"/>
              <a:t>Modified from: </a:t>
            </a:r>
            <a:r>
              <a:rPr lang="en-US" u="sng" dirty="0">
                <a:hlinkClick r:id="rId3"/>
              </a:rPr>
              <a:t>https://www.facinghistory.org/resource-library/teaching-strategies/contracting</a:t>
            </a:r>
            <a:endParaRPr lang="en-US"/>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95A3CC6C-4CE6-4580-B918-3692773025B0}" type="slidenum">
              <a:rPr lang="en-US"/>
              <a:t>10</a:t>
            </a:fld>
            <a:endParaRPr lang="en-US"/>
          </a:p>
        </p:txBody>
      </p:sp>
    </p:spTree>
    <p:extLst>
      <p:ext uri="{BB962C8B-B14F-4D97-AF65-F5344CB8AC3E}">
        <p14:creationId xmlns:p14="http://schemas.microsoft.com/office/powerpoint/2010/main" val="3242577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EEC3803D-6E66-4C14-8CE2-EF603C850682}" type="datetimeFigureOut">
              <a:rPr lang="en-CA" smtClean="0"/>
              <a:t>2021-01-25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27758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EC3803D-6E66-4C14-8CE2-EF603C850682}" type="datetimeFigureOut">
              <a:rPr lang="en-CA" smtClean="0"/>
              <a:t>2021-01-25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709057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EC3803D-6E66-4C14-8CE2-EF603C850682}" type="datetimeFigureOut">
              <a:rPr lang="en-CA" smtClean="0"/>
              <a:t>2021-01-25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1214605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EEC3803D-6E66-4C14-8CE2-EF603C850682}" type="datetimeFigureOut">
              <a:rPr lang="en-CA" smtClean="0"/>
              <a:t>2021-01-25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36579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C3803D-6E66-4C14-8CE2-EF603C850682}" type="datetimeFigureOut">
              <a:rPr lang="en-CA" smtClean="0"/>
              <a:t>2021-01-25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347175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EEC3803D-6E66-4C14-8CE2-EF603C850682}" type="datetimeFigureOut">
              <a:rPr lang="en-CA" smtClean="0"/>
              <a:t>2021-01-25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2874816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EEC3803D-6E66-4C14-8CE2-EF603C850682}" type="datetimeFigureOut">
              <a:rPr lang="en-CA" smtClean="0"/>
              <a:t>2021-01-25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3461064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EEC3803D-6E66-4C14-8CE2-EF603C850682}" type="datetimeFigureOut">
              <a:rPr lang="en-CA" smtClean="0"/>
              <a:t>2021-01-25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4134113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C3803D-6E66-4C14-8CE2-EF603C850682}" type="datetimeFigureOut">
              <a:rPr lang="en-CA" smtClean="0"/>
              <a:t>2021-01-25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401081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C3803D-6E66-4C14-8CE2-EF603C850682}" type="datetimeFigureOut">
              <a:rPr lang="en-CA" smtClean="0"/>
              <a:t>2021-01-25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137277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C3803D-6E66-4C14-8CE2-EF603C850682}" type="datetimeFigureOut">
              <a:rPr lang="en-CA" smtClean="0"/>
              <a:t>2021-01-25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D7D545-EE8A-4EC0-9625-B1CCB7727D25}" type="slidenum">
              <a:rPr lang="en-CA" smtClean="0"/>
              <a:t>‹#›</a:t>
            </a:fld>
            <a:endParaRPr lang="en-CA"/>
          </a:p>
        </p:txBody>
      </p:sp>
    </p:spTree>
    <p:extLst>
      <p:ext uri="{BB962C8B-B14F-4D97-AF65-F5344CB8AC3E}">
        <p14:creationId xmlns:p14="http://schemas.microsoft.com/office/powerpoint/2010/main" val="3381132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gs>
            <a:gs pos="1000">
              <a:srgbClr val="FFC000"/>
            </a:gs>
            <a:gs pos="0">
              <a:srgbClr val="FFC000"/>
            </a:gs>
            <a:gs pos="0">
              <a:schemeClr val="accent4"/>
            </a:gs>
            <a:gs pos="100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C3803D-6E66-4C14-8CE2-EF603C850682}" type="datetimeFigureOut">
              <a:rPr lang="en-CA" smtClean="0"/>
              <a:t>2021-01-25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D7D545-EE8A-4EC0-9625-B1CCB7727D25}" type="slidenum">
              <a:rPr lang="en-CA" smtClean="0"/>
              <a:t>‹#›</a:t>
            </a:fld>
            <a:endParaRPr lang="en-CA"/>
          </a:p>
        </p:txBody>
      </p:sp>
    </p:spTree>
    <p:extLst>
      <p:ext uri="{BB962C8B-B14F-4D97-AF65-F5344CB8AC3E}">
        <p14:creationId xmlns:p14="http://schemas.microsoft.com/office/powerpoint/2010/main" val="1166315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4000" b="1">
                <a:solidFill>
                  <a:schemeClr val="accent4"/>
                </a:solidFill>
                <a:cs typeface="Calibri"/>
              </a:rPr>
              <a:t>BUILDING A COMMUNITY OF CARE</a:t>
            </a:r>
          </a:p>
        </p:txBody>
      </p:sp>
      <p:sp>
        <p:nvSpPr>
          <p:cNvPr id="2" name="Title 1"/>
          <p:cNvSpPr>
            <a:spLocks noGrp="1"/>
          </p:cNvSpPr>
          <p:nvPr>
            <p:ph type="ctrTitle"/>
          </p:nvPr>
        </p:nvSpPr>
        <p:spPr>
          <a:xfrm>
            <a:off x="1119052" y="1192335"/>
            <a:ext cx="9548948" cy="1942750"/>
          </a:xfrm>
          <a:ln>
            <a:solidFill>
              <a:schemeClr val="tx1"/>
            </a:solidFill>
          </a:ln>
        </p:spPr>
        <p:txBody>
          <a:bodyPr>
            <a:normAutofit fontScale="90000"/>
          </a:bodyPr>
          <a:lstStyle/>
          <a:p>
            <a:br>
              <a:rPr lang="en-CA" sz="7200" dirty="0">
                <a:latin typeface="+mn-lt"/>
              </a:rPr>
            </a:br>
            <a:br>
              <a:rPr lang="en-CA" sz="7200" dirty="0">
                <a:latin typeface="+mn-lt"/>
              </a:rPr>
            </a:br>
            <a:br>
              <a:rPr lang="en-CA" sz="7200" dirty="0">
                <a:latin typeface="+mn-lt"/>
              </a:rPr>
            </a:br>
            <a:br>
              <a:rPr lang="en-CA" sz="7200" dirty="0">
                <a:latin typeface="+mn-lt"/>
              </a:rPr>
            </a:br>
            <a:br>
              <a:rPr lang="en-CA" sz="7200" dirty="0">
                <a:latin typeface="+mn-lt"/>
              </a:rPr>
            </a:br>
            <a:br>
              <a:rPr lang="en-CA" sz="7200" dirty="0">
                <a:latin typeface="+mn-lt"/>
              </a:rPr>
            </a:br>
            <a:r>
              <a:rPr lang="en-CA" sz="7200" dirty="0">
                <a:latin typeface="+mn-lt"/>
                <a:cs typeface="Calibri"/>
              </a:rPr>
              <a:t>9. Revisiting Brave Conversations</a:t>
            </a:r>
            <a:endParaRPr lang="en-CA" sz="7200" dirty="0">
              <a:latin typeface="+mn-lt"/>
            </a:endParaRPr>
          </a:p>
        </p:txBody>
      </p:sp>
      <p:sp>
        <p:nvSpPr>
          <p:cNvPr id="3" name="Subtitle 2"/>
          <p:cNvSpPr>
            <a:spLocks noGrp="1"/>
          </p:cNvSpPr>
          <p:nvPr>
            <p:ph type="subTitle" idx="1"/>
          </p:nvPr>
        </p:nvSpPr>
        <p:spPr>
          <a:xfrm>
            <a:off x="1018903" y="3602038"/>
            <a:ext cx="9649097" cy="1425725"/>
          </a:xfrm>
        </p:spPr>
        <p:txBody>
          <a:bodyPr vert="horz" lIns="91440" tIns="45720" rIns="91440" bIns="45720" rtlCol="0" anchor="t">
            <a:normAutofit/>
          </a:bodyPr>
          <a:lstStyle/>
          <a:p>
            <a:r>
              <a:rPr lang="en-CA" sz="3200" b="1" dirty="0"/>
              <a:t>Module 2 – Understanding Identity &amp; Intersectionality</a:t>
            </a:r>
          </a:p>
          <a:p>
            <a:r>
              <a:rPr lang="en-CA" sz="3200" b="1" dirty="0"/>
              <a:t>(Secondary)</a:t>
            </a:r>
          </a:p>
        </p:txBody>
      </p:sp>
      <p:pic>
        <p:nvPicPr>
          <p:cNvPr id="6" name="Picture 5"/>
          <p:cNvPicPr>
            <a:picLocks noChangeAspect="1"/>
          </p:cNvPicPr>
          <p:nvPr/>
        </p:nvPicPr>
        <p:blipFill>
          <a:blip r:embed="rId2"/>
          <a:stretch>
            <a:fillRect/>
          </a:stretch>
        </p:blipFill>
        <p:spPr>
          <a:xfrm>
            <a:off x="517585" y="5429715"/>
            <a:ext cx="1383912" cy="1268078"/>
          </a:xfrm>
          <a:prstGeom prst="rect">
            <a:avLst/>
          </a:prstGeom>
        </p:spPr>
      </p:pic>
    </p:spTree>
    <p:extLst>
      <p:ext uri="{BB962C8B-B14F-4D97-AF65-F5344CB8AC3E}">
        <p14:creationId xmlns:p14="http://schemas.microsoft.com/office/powerpoint/2010/main" val="3008410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248729" y="5691"/>
            <a:ext cx="11680165" cy="951752"/>
          </a:xfrm>
        </p:spPr>
        <p:txBody>
          <a:bodyPr>
            <a:normAutofit/>
          </a:bodyPr>
          <a:lstStyle/>
          <a:p>
            <a:pPr algn="ctr"/>
            <a:r>
              <a:rPr lang="en-CA" sz="4800" b="1" i="1" dirty="0">
                <a:latin typeface="+mn-lt"/>
                <a:cs typeface="Calibri"/>
              </a:rPr>
              <a:t>Co-creating Discussion Rules for Our Class</a:t>
            </a:r>
            <a:endParaRPr lang="en-CA" sz="7200" dirty="0">
              <a:latin typeface="+mn-lt"/>
              <a:cs typeface="Calibri"/>
            </a:endParaRPr>
          </a:p>
        </p:txBody>
      </p:sp>
      <p:sp>
        <p:nvSpPr>
          <p:cNvPr id="7" name="Content Placeholder 6"/>
          <p:cNvSpPr>
            <a:spLocks noGrp="1"/>
          </p:cNvSpPr>
          <p:nvPr>
            <p:ph idx="1"/>
          </p:nvPr>
        </p:nvSpPr>
        <p:spPr>
          <a:xfrm>
            <a:off x="248729" y="1135512"/>
            <a:ext cx="11795184" cy="3963150"/>
          </a:xfrm>
        </p:spPr>
        <p:txBody>
          <a:bodyPr vert="horz" lIns="91440" tIns="45720" rIns="91440" bIns="45720" rtlCol="0" anchor="t">
            <a:normAutofit/>
          </a:bodyPr>
          <a:lstStyle/>
          <a:p>
            <a:pPr marL="742950" indent="-742950">
              <a:buAutoNum type="arabicPeriod"/>
            </a:pPr>
            <a:endParaRPr lang="en-US" sz="3200" dirty="0">
              <a:ea typeface="+mn-lt"/>
              <a:cs typeface="+mn-lt"/>
            </a:endParaRPr>
          </a:p>
          <a:p>
            <a:pPr marL="742950" indent="-742950">
              <a:buAutoNum type="arabicPeriod"/>
            </a:pPr>
            <a:endParaRPr lang="en-US" sz="3200" dirty="0">
              <a:ea typeface="+mn-lt"/>
              <a:cs typeface="+mn-lt"/>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Tree>
    <p:extLst>
      <p:ext uri="{BB962C8B-B14F-4D97-AF65-F5344CB8AC3E}">
        <p14:creationId xmlns:p14="http://schemas.microsoft.com/office/powerpoint/2010/main" val="145612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838200" y="91955"/>
            <a:ext cx="10515600" cy="1325563"/>
          </a:xfrm>
        </p:spPr>
        <p:txBody>
          <a:bodyPr>
            <a:normAutofit/>
          </a:bodyPr>
          <a:lstStyle/>
          <a:p>
            <a:r>
              <a:rPr lang="en-CA" sz="5400" b="1" i="1" dirty="0">
                <a:latin typeface="+mn-lt"/>
                <a:cs typeface="Calibri"/>
              </a:rPr>
              <a:t>Brave &amp; Safe Conversations...RECAP</a:t>
            </a:r>
          </a:p>
        </p:txBody>
      </p:sp>
      <p:sp>
        <p:nvSpPr>
          <p:cNvPr id="7" name="Content Placeholder 6"/>
          <p:cNvSpPr>
            <a:spLocks noGrp="1"/>
          </p:cNvSpPr>
          <p:nvPr>
            <p:ph idx="1"/>
          </p:nvPr>
        </p:nvSpPr>
        <p:spPr>
          <a:xfrm>
            <a:off x="219974" y="1509323"/>
            <a:ext cx="11363863" cy="3431188"/>
          </a:xfrm>
        </p:spPr>
        <p:txBody>
          <a:bodyPr vert="horz" lIns="91440" tIns="45720" rIns="91440" bIns="45720" rtlCol="0" anchor="t">
            <a:normAutofit fontScale="92500" lnSpcReduction="10000"/>
          </a:bodyPr>
          <a:lstStyle/>
          <a:p>
            <a:r>
              <a:rPr lang="en-US" sz="4000" i="1" dirty="0">
                <a:ea typeface="+mn-lt"/>
                <a:cs typeface="+mn-lt"/>
              </a:rPr>
              <a:t>Will I be an attentive listener?</a:t>
            </a:r>
            <a:endParaRPr lang="en-CA" sz="4000" dirty="0">
              <a:ea typeface="+mn-lt"/>
              <a:cs typeface="+mn-lt"/>
            </a:endParaRPr>
          </a:p>
          <a:p>
            <a:pPr>
              <a:buFont typeface="Arial"/>
              <a:buChar char="•"/>
            </a:pPr>
            <a:r>
              <a:rPr lang="en-US" sz="4000" i="1" dirty="0">
                <a:ea typeface="+mn-lt"/>
                <a:cs typeface="+mn-lt"/>
              </a:rPr>
              <a:t>Will I express any disagreement in a respectful way? </a:t>
            </a:r>
            <a:endParaRPr lang="en-CA" sz="4000" dirty="0">
              <a:ea typeface="+mn-lt"/>
              <a:cs typeface="+mn-lt"/>
            </a:endParaRPr>
          </a:p>
          <a:p>
            <a:pPr>
              <a:buFont typeface="Arial"/>
              <a:buChar char="•"/>
            </a:pPr>
            <a:r>
              <a:rPr lang="en-US" sz="4000" i="1" dirty="0">
                <a:ea typeface="+mn-lt"/>
                <a:cs typeface="+mn-lt"/>
              </a:rPr>
              <a:t>Will I feel safer with co-created rules in place? </a:t>
            </a:r>
            <a:endParaRPr lang="en-CA" sz="4000" dirty="0">
              <a:ea typeface="+mn-lt"/>
              <a:cs typeface="+mn-lt"/>
            </a:endParaRPr>
          </a:p>
          <a:p>
            <a:pPr>
              <a:buFont typeface="Arial"/>
              <a:buChar char="•"/>
            </a:pPr>
            <a:r>
              <a:rPr lang="en-US" sz="4000" i="1" dirty="0">
                <a:ea typeface="+mn-lt"/>
                <a:cs typeface="+mn-lt"/>
              </a:rPr>
              <a:t>Was I a safe collaborator today? </a:t>
            </a:r>
            <a:endParaRPr lang="en-CA" sz="4000" dirty="0">
              <a:ea typeface="+mn-lt"/>
              <a:cs typeface="+mn-lt"/>
            </a:endParaRPr>
          </a:p>
          <a:p>
            <a:pPr>
              <a:buFont typeface="Arial"/>
              <a:buChar char="•"/>
            </a:pPr>
            <a:r>
              <a:rPr lang="en-US" sz="4000" i="1" dirty="0">
                <a:ea typeface="+mn-lt"/>
                <a:cs typeface="+mn-lt"/>
              </a:rPr>
              <a:t>Am I capable of having brave conversations or do I need to talk with my teacher?</a:t>
            </a:r>
            <a:endParaRPr lang="en-CA" sz="4000" dirty="0">
              <a:ea typeface="+mn-lt"/>
              <a:cs typeface="+mn-lt"/>
            </a:endParaRPr>
          </a:p>
          <a:p>
            <a:pPr marL="0" indent="0">
              <a:buNone/>
            </a:pPr>
            <a:endParaRPr lang="en-CA" sz="4000" dirty="0">
              <a:cs typeface="Calibri"/>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pic>
        <p:nvPicPr>
          <p:cNvPr id="2" name="Picture 2" descr="Business man walking a red tight rope">
            <a:extLst>
              <a:ext uri="{FF2B5EF4-FFF2-40B4-BE49-F238E27FC236}">
                <a16:creationId xmlns:a16="http://schemas.microsoft.com/office/drawing/2014/main" id="{618133D2-15DF-4E96-812F-4DD13A51F29E}"/>
              </a:ext>
            </a:extLst>
          </p:cNvPr>
          <p:cNvPicPr>
            <a:picLocks noChangeAspect="1"/>
          </p:cNvPicPr>
          <p:nvPr/>
        </p:nvPicPr>
        <p:blipFill>
          <a:blip r:embed="rId4"/>
          <a:stretch>
            <a:fillRect/>
          </a:stretch>
        </p:blipFill>
        <p:spPr>
          <a:xfrm>
            <a:off x="9885872" y="2636983"/>
            <a:ext cx="1952446" cy="1181468"/>
          </a:xfrm>
          <a:prstGeom prst="rect">
            <a:avLst/>
          </a:prstGeom>
        </p:spPr>
      </p:pic>
    </p:spTree>
    <p:extLst>
      <p:ext uri="{BB962C8B-B14F-4D97-AF65-F5344CB8AC3E}">
        <p14:creationId xmlns:p14="http://schemas.microsoft.com/office/powerpoint/2010/main" val="2727142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p:txBody>
          <a:bodyPr>
            <a:normAutofit/>
          </a:bodyPr>
          <a:lstStyle/>
          <a:p>
            <a:r>
              <a:rPr lang="en-CA" sz="7200">
                <a:latin typeface="+mn-lt"/>
              </a:rPr>
              <a:t>Learning Goal</a:t>
            </a:r>
          </a:p>
        </p:txBody>
      </p:sp>
      <p:sp>
        <p:nvSpPr>
          <p:cNvPr id="7" name="Content Placeholder 6"/>
          <p:cNvSpPr>
            <a:spLocks noGrp="1"/>
          </p:cNvSpPr>
          <p:nvPr>
            <p:ph idx="1"/>
          </p:nvPr>
        </p:nvSpPr>
        <p:spPr/>
        <p:txBody>
          <a:bodyPr vert="horz" lIns="91440" tIns="45720" rIns="91440" bIns="45720" rtlCol="0" anchor="t">
            <a:normAutofit/>
          </a:bodyPr>
          <a:lstStyle/>
          <a:p>
            <a:pPr marL="0" indent="0">
              <a:buNone/>
            </a:pPr>
            <a:r>
              <a:rPr lang="en-US" sz="4000" dirty="0">
                <a:ea typeface="+mn-lt"/>
                <a:cs typeface="+mn-lt"/>
              </a:rPr>
              <a:t>Students will review the tools and strategies for engaging in brave conversations in a safer environment - in the classroom and in their daily lives.</a:t>
            </a:r>
            <a:endParaRPr lang="en-US" dirty="0"/>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pic>
        <p:nvPicPr>
          <p:cNvPr id="2" name="Graphic 2" descr="Award ribbon with star">
            <a:extLst>
              <a:ext uri="{FF2B5EF4-FFF2-40B4-BE49-F238E27FC236}">
                <a16:creationId xmlns:a16="http://schemas.microsoft.com/office/drawing/2014/main" id="{0F3D3304-FBED-4C7A-B1A8-A99B8C078F3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15500" y="-140179"/>
            <a:ext cx="2350699" cy="2350699"/>
          </a:xfrm>
          <a:prstGeom prst="rect">
            <a:avLst/>
          </a:prstGeom>
        </p:spPr>
      </p:pic>
    </p:spTree>
    <p:extLst>
      <p:ext uri="{BB962C8B-B14F-4D97-AF65-F5344CB8AC3E}">
        <p14:creationId xmlns:p14="http://schemas.microsoft.com/office/powerpoint/2010/main" val="2309204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838200" y="5691"/>
            <a:ext cx="10515600" cy="1325563"/>
          </a:xfrm>
        </p:spPr>
        <p:txBody>
          <a:bodyPr>
            <a:normAutofit/>
          </a:bodyPr>
          <a:lstStyle/>
          <a:p>
            <a:r>
              <a:rPr lang="en-CA" sz="5400" b="1" i="1" dirty="0">
                <a:latin typeface="+mn-lt"/>
                <a:cs typeface="Calibri"/>
              </a:rPr>
              <a:t>Moment to Think...</a:t>
            </a:r>
            <a:endParaRPr lang="en-CA" sz="7200" dirty="0">
              <a:latin typeface="+mn-lt"/>
              <a:cs typeface="Calibri"/>
            </a:endParaRPr>
          </a:p>
        </p:txBody>
      </p:sp>
      <p:sp>
        <p:nvSpPr>
          <p:cNvPr id="7" name="Content Placeholder 6"/>
          <p:cNvSpPr>
            <a:spLocks noGrp="1"/>
          </p:cNvSpPr>
          <p:nvPr>
            <p:ph idx="1"/>
          </p:nvPr>
        </p:nvSpPr>
        <p:spPr>
          <a:xfrm>
            <a:off x="406879" y="1164267"/>
            <a:ext cx="10889411" cy="3804999"/>
          </a:xfrm>
        </p:spPr>
        <p:txBody>
          <a:bodyPr vert="horz" lIns="91440" tIns="45720" rIns="91440" bIns="45720" rtlCol="0" anchor="t">
            <a:normAutofit fontScale="85000" lnSpcReduction="10000"/>
          </a:bodyPr>
          <a:lstStyle/>
          <a:p>
            <a:pPr>
              <a:buNone/>
            </a:pPr>
            <a:r>
              <a:rPr lang="en-US" sz="4000" b="1" dirty="0">
                <a:ea typeface="+mn-lt"/>
                <a:cs typeface="+mn-lt"/>
              </a:rPr>
              <a:t>Discomfort and needs:</a:t>
            </a:r>
            <a:endParaRPr lang="en-CA" sz="4000" b="1" dirty="0">
              <a:ea typeface="+mn-lt"/>
              <a:cs typeface="+mn-lt"/>
            </a:endParaRPr>
          </a:p>
          <a:p>
            <a:pPr>
              <a:buFont typeface="Arial"/>
              <a:buChar char="•"/>
            </a:pPr>
            <a:r>
              <a:rPr lang="en-US" sz="4000" dirty="0">
                <a:ea typeface="+mn-lt"/>
                <a:cs typeface="+mn-lt"/>
              </a:rPr>
              <a:t>How do animals (pets) signal their stress/discomfort? How do they signal their need for necessities, like food, attention, or to go to the washroom?</a:t>
            </a:r>
            <a:endParaRPr lang="en-CA" sz="4000" dirty="0">
              <a:ea typeface="+mn-lt"/>
              <a:cs typeface="+mn-lt"/>
            </a:endParaRPr>
          </a:p>
          <a:p>
            <a:pPr>
              <a:buFont typeface="Arial"/>
              <a:buChar char="•"/>
            </a:pPr>
            <a:r>
              <a:rPr lang="en-US" sz="4000" dirty="0">
                <a:ea typeface="+mn-lt"/>
                <a:cs typeface="+mn-lt"/>
              </a:rPr>
              <a:t>How does our technology let us know it is not functioning or experiencing difficulties? What are some of the possible cues, prompts, or actions that take place when it needs us to fix an error?</a:t>
            </a:r>
            <a:endParaRPr lang="en-CA" sz="4000" dirty="0">
              <a:ea typeface="+mn-lt"/>
              <a:cs typeface="+mn-lt"/>
            </a:endParaRPr>
          </a:p>
          <a:p>
            <a:pPr marL="0" indent="0">
              <a:buNone/>
            </a:pPr>
            <a:endParaRPr lang="en-CA" sz="4000" dirty="0">
              <a:cs typeface="Calibri"/>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pic>
        <p:nvPicPr>
          <p:cNvPr id="8" name="Graphic 12" descr="Head with gears with solid fill">
            <a:extLst>
              <a:ext uri="{FF2B5EF4-FFF2-40B4-BE49-F238E27FC236}">
                <a16:creationId xmlns:a16="http://schemas.microsoft.com/office/drawing/2014/main" id="{802BD47C-092D-4227-B477-9DF00510CD14}"/>
              </a:ext>
            </a:extLst>
          </p:cNvPr>
          <p:cNvPicPr>
            <a:picLocks noGrp="1" noChangeAspect="1"/>
          </p:cNvPicPr>
          <p:nvPr/>
        </p:nvPicPr>
        <p:blipFill>
          <a:blip r:embed="rId4">
            <a:extLst>
              <a:ext uri="{96DAC541-7B7A-43D3-8B79-37D633B846F1}">
                <asvg:svgBlip xmlns:asvg="http://schemas.microsoft.com/office/drawing/2016/SVG/main" r:embed="rId5"/>
              </a:ext>
            </a:extLst>
          </a:blip>
          <a:stretch>
            <a:fillRect/>
          </a:stretch>
        </p:blipFill>
        <p:spPr>
          <a:xfrm>
            <a:off x="10588924" y="282935"/>
            <a:ext cx="1532626" cy="1518249"/>
          </a:xfrm>
          <a:prstGeom prst="rect">
            <a:avLst/>
          </a:prstGeom>
        </p:spPr>
      </p:pic>
    </p:spTree>
    <p:extLst>
      <p:ext uri="{BB962C8B-B14F-4D97-AF65-F5344CB8AC3E}">
        <p14:creationId xmlns:p14="http://schemas.microsoft.com/office/powerpoint/2010/main" val="3638875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838200" y="192597"/>
            <a:ext cx="10515600" cy="1325563"/>
          </a:xfrm>
        </p:spPr>
        <p:txBody>
          <a:bodyPr>
            <a:normAutofit/>
          </a:bodyPr>
          <a:lstStyle/>
          <a:p>
            <a:r>
              <a:rPr lang="en-CA" sz="5400" b="1" i="1" dirty="0">
                <a:latin typeface="+mn-lt"/>
                <a:cs typeface="Calibri"/>
              </a:rPr>
              <a:t>Humans Meeting their Needs</a:t>
            </a:r>
            <a:endParaRPr lang="en-CA" sz="7200" dirty="0">
              <a:latin typeface="+mn-lt"/>
              <a:cs typeface="Calibri"/>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
        <p:nvSpPr>
          <p:cNvPr id="14" name="TextBox 13">
            <a:extLst>
              <a:ext uri="{FF2B5EF4-FFF2-40B4-BE49-F238E27FC236}">
                <a16:creationId xmlns:a16="http://schemas.microsoft.com/office/drawing/2014/main" id="{BD3878B7-4A8F-42FA-B773-86FE78AD0E7E}"/>
              </a:ext>
            </a:extLst>
          </p:cNvPr>
          <p:cNvSpPr txBox="1"/>
          <p:nvPr/>
        </p:nvSpPr>
        <p:spPr>
          <a:xfrm>
            <a:off x="224288" y="1532627"/>
            <a:ext cx="11772179"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Char char="•"/>
            </a:pPr>
            <a:r>
              <a:rPr lang="en-US" sz="3200" dirty="0">
                <a:cs typeface="Calibri"/>
              </a:rPr>
              <a:t>What strategies could you use to advocate for your needs?  </a:t>
            </a:r>
          </a:p>
          <a:p>
            <a:pPr>
              <a:buChar char="•"/>
            </a:pPr>
            <a:r>
              <a:rPr lang="en-US" sz="3200" dirty="0">
                <a:cs typeface="Calibri"/>
              </a:rPr>
              <a:t>As we begin a NEW semester, what communication strategies will you use during remote learning?  Need to try something new?</a:t>
            </a:r>
          </a:p>
          <a:p>
            <a:pPr>
              <a:buChar char="•"/>
            </a:pPr>
            <a:r>
              <a:rPr lang="en-US" sz="3200" dirty="0">
                <a:cs typeface="Calibri"/>
              </a:rPr>
              <a:t>Which caring adults in the school could you speak with for help?  </a:t>
            </a:r>
          </a:p>
        </p:txBody>
      </p:sp>
      <p:pic>
        <p:nvPicPr>
          <p:cNvPr id="16" name="Picture 16" descr="Teacher pointing to whiteboard">
            <a:extLst>
              <a:ext uri="{FF2B5EF4-FFF2-40B4-BE49-F238E27FC236}">
                <a16:creationId xmlns:a16="http://schemas.microsoft.com/office/drawing/2014/main" id="{09966039-01D8-4AC9-AAA1-E66A6981D6BE}"/>
              </a:ext>
            </a:extLst>
          </p:cNvPr>
          <p:cNvPicPr>
            <a:picLocks noChangeAspect="1"/>
          </p:cNvPicPr>
          <p:nvPr/>
        </p:nvPicPr>
        <p:blipFill>
          <a:blip r:embed="rId4"/>
          <a:stretch>
            <a:fillRect/>
          </a:stretch>
        </p:blipFill>
        <p:spPr>
          <a:xfrm>
            <a:off x="842513" y="3665011"/>
            <a:ext cx="1952445" cy="1310769"/>
          </a:xfrm>
          <a:prstGeom prst="rect">
            <a:avLst/>
          </a:prstGeom>
        </p:spPr>
      </p:pic>
      <p:pic>
        <p:nvPicPr>
          <p:cNvPr id="19" name="Picture 19" descr="A picture containing drawing&#10;&#10;Description automatically generated">
            <a:extLst>
              <a:ext uri="{FF2B5EF4-FFF2-40B4-BE49-F238E27FC236}">
                <a16:creationId xmlns:a16="http://schemas.microsoft.com/office/drawing/2014/main" id="{4A50B91B-B29C-4480-9D02-ACF69F3B528D}"/>
              </a:ext>
            </a:extLst>
          </p:cNvPr>
          <p:cNvPicPr>
            <a:picLocks noChangeAspect="1"/>
          </p:cNvPicPr>
          <p:nvPr/>
        </p:nvPicPr>
        <p:blipFill>
          <a:blip r:embed="rId5"/>
          <a:stretch>
            <a:fillRect/>
          </a:stretch>
        </p:blipFill>
        <p:spPr>
          <a:xfrm>
            <a:off x="10340016" y="455582"/>
            <a:ext cx="1346080" cy="1346080"/>
          </a:xfrm>
          <a:prstGeom prst="rect">
            <a:avLst/>
          </a:prstGeom>
        </p:spPr>
      </p:pic>
      <p:pic>
        <p:nvPicPr>
          <p:cNvPr id="20" name="Picture 20" descr="Icon&#10;&#10;Description automatically generated">
            <a:extLst>
              <a:ext uri="{FF2B5EF4-FFF2-40B4-BE49-F238E27FC236}">
                <a16:creationId xmlns:a16="http://schemas.microsoft.com/office/drawing/2014/main" id="{C5C7A4C1-2199-4919-B444-540164C11157}"/>
              </a:ext>
            </a:extLst>
          </p:cNvPr>
          <p:cNvPicPr>
            <a:picLocks noChangeAspect="1"/>
          </p:cNvPicPr>
          <p:nvPr/>
        </p:nvPicPr>
        <p:blipFill>
          <a:blip r:embed="rId6"/>
          <a:stretch>
            <a:fillRect/>
          </a:stretch>
        </p:blipFill>
        <p:spPr>
          <a:xfrm>
            <a:off x="9645141" y="3517960"/>
            <a:ext cx="1715039" cy="1619250"/>
          </a:xfrm>
          <a:prstGeom prst="rect">
            <a:avLst/>
          </a:prstGeom>
        </p:spPr>
      </p:pic>
      <p:pic>
        <p:nvPicPr>
          <p:cNvPr id="21" name="Graphic 21" descr="Chat bubble with solid fill">
            <a:extLst>
              <a:ext uri="{FF2B5EF4-FFF2-40B4-BE49-F238E27FC236}">
                <a16:creationId xmlns:a16="http://schemas.microsoft.com/office/drawing/2014/main" id="{987EE125-305C-4F5D-88A3-9A53E21D1D2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79367" y="3590026"/>
            <a:ext cx="1633267" cy="1547002"/>
          </a:xfrm>
          <a:prstGeom prst="rect">
            <a:avLst/>
          </a:prstGeom>
        </p:spPr>
      </p:pic>
    </p:spTree>
    <p:extLst>
      <p:ext uri="{BB962C8B-B14F-4D97-AF65-F5344CB8AC3E}">
        <p14:creationId xmlns:p14="http://schemas.microsoft.com/office/powerpoint/2010/main" val="4081118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838200" y="5691"/>
            <a:ext cx="10515600" cy="1325563"/>
          </a:xfrm>
        </p:spPr>
        <p:txBody>
          <a:bodyPr>
            <a:normAutofit/>
          </a:bodyPr>
          <a:lstStyle/>
          <a:p>
            <a:r>
              <a:rPr lang="en-CA" sz="5400" b="1" i="1" dirty="0">
                <a:latin typeface="+mn-lt"/>
                <a:cs typeface="Calibri"/>
              </a:rPr>
              <a:t>Brave Conversations in Safe Spaces</a:t>
            </a:r>
            <a:endParaRPr lang="en-CA" sz="7200" dirty="0">
              <a:latin typeface="+mn-lt"/>
              <a:cs typeface="Calibri"/>
            </a:endParaRPr>
          </a:p>
        </p:txBody>
      </p:sp>
      <p:sp>
        <p:nvSpPr>
          <p:cNvPr id="7" name="Content Placeholder 6"/>
          <p:cNvSpPr>
            <a:spLocks noGrp="1"/>
          </p:cNvSpPr>
          <p:nvPr>
            <p:ph idx="1"/>
          </p:nvPr>
        </p:nvSpPr>
        <p:spPr>
          <a:xfrm>
            <a:off x="176842" y="1149890"/>
            <a:ext cx="12010844" cy="2582924"/>
          </a:xfrm>
        </p:spPr>
        <p:txBody>
          <a:bodyPr vert="horz" lIns="91440" tIns="45720" rIns="91440" bIns="45720" rtlCol="0" anchor="t">
            <a:noAutofit/>
          </a:bodyPr>
          <a:lstStyle/>
          <a:p>
            <a:pPr marL="0" indent="0">
              <a:buNone/>
            </a:pPr>
            <a:r>
              <a:rPr lang="en-US" dirty="0">
                <a:ea typeface="+mn-lt"/>
                <a:cs typeface="+mn-lt"/>
              </a:rPr>
              <a:t>The pandemic is an ongoing health crisis but also a time where many social justice and equity issues have emerged on social media and throughout society.  In upcoming lessons, we will be having some brave conversations about some of these issues which might cause some people to feel discomfort. </a:t>
            </a:r>
            <a:endParaRPr lang="en-CA" dirty="0">
              <a:ea typeface="+mn-lt"/>
              <a:cs typeface="+mn-lt"/>
            </a:endParaRPr>
          </a:p>
          <a:p>
            <a:pPr marL="0" indent="0">
              <a:buNone/>
            </a:pPr>
            <a:r>
              <a:rPr lang="en-US" dirty="0">
                <a:ea typeface="+mn-lt"/>
                <a:cs typeface="+mn-lt"/>
              </a:rPr>
              <a:t>Therefore, to have these important conversations or disagreements, we need to maintain an environment of mutual respect so that everyone feels safe. To build this safer space to engage in new, uncomfortable, and brave conversations, we need to establish some Guidelines to follow with regards to advocating for our own needs. </a:t>
            </a:r>
            <a:endParaRPr lang="en-CA">
              <a:ea typeface="+mn-lt"/>
              <a:cs typeface="+mn-lt"/>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Tree>
    <p:extLst>
      <p:ext uri="{BB962C8B-B14F-4D97-AF65-F5344CB8AC3E}">
        <p14:creationId xmlns:p14="http://schemas.microsoft.com/office/powerpoint/2010/main" val="145163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838200" y="163842"/>
            <a:ext cx="10486846" cy="721714"/>
          </a:xfrm>
        </p:spPr>
        <p:txBody>
          <a:bodyPr>
            <a:normAutofit/>
          </a:bodyPr>
          <a:lstStyle/>
          <a:p>
            <a:pPr algn="ctr"/>
            <a:r>
              <a:rPr lang="en-CA" sz="4000" b="1" i="1" dirty="0">
                <a:latin typeface="+mn-lt"/>
                <a:cs typeface="Calibri"/>
              </a:rPr>
              <a:t>Advocating for Your Needs!</a:t>
            </a:r>
            <a:endParaRPr lang="en-CA" sz="7200" dirty="0">
              <a:latin typeface="+mn-lt"/>
              <a:cs typeface="Calibri"/>
            </a:endParaRPr>
          </a:p>
        </p:txBody>
      </p:sp>
      <p:graphicFrame>
        <p:nvGraphicFramePr>
          <p:cNvPr id="3" name="Content Placeholder 2">
            <a:extLst>
              <a:ext uri="{FF2B5EF4-FFF2-40B4-BE49-F238E27FC236}">
                <a16:creationId xmlns:a16="http://schemas.microsoft.com/office/drawing/2014/main" id="{2E65246D-AF81-4527-BF1E-2E870B986C5C}"/>
              </a:ext>
            </a:extLst>
          </p:cNvPr>
          <p:cNvGraphicFramePr>
            <a:graphicFrameLocks noGrp="1"/>
          </p:cNvGraphicFramePr>
          <p:nvPr>
            <p:ph idx="1"/>
            <p:extLst>
              <p:ext uri="{D42A27DB-BD31-4B8C-83A1-F6EECF244321}">
                <p14:modId xmlns:p14="http://schemas.microsoft.com/office/powerpoint/2010/main" val="554868619"/>
              </p:ext>
            </p:extLst>
          </p:nvPr>
        </p:nvGraphicFramePr>
        <p:xfrm>
          <a:off x="57509" y="805132"/>
          <a:ext cx="12121327" cy="4357067"/>
        </p:xfrm>
        <a:graphic>
          <a:graphicData uri="http://schemas.openxmlformats.org/drawingml/2006/table">
            <a:tbl>
              <a:tblPr firstRow="1" bandRow="1">
                <a:tableStyleId>{5C22544A-7EE6-4342-B048-85BDC9FD1C3A}</a:tableStyleId>
              </a:tblPr>
              <a:tblGrid>
                <a:gridCol w="3350887">
                  <a:extLst>
                    <a:ext uri="{9D8B030D-6E8A-4147-A177-3AD203B41FA5}">
                      <a16:colId xmlns:a16="http://schemas.microsoft.com/office/drawing/2014/main" val="757722787"/>
                    </a:ext>
                  </a:extLst>
                </a:gridCol>
                <a:gridCol w="8770440">
                  <a:extLst>
                    <a:ext uri="{9D8B030D-6E8A-4147-A177-3AD203B41FA5}">
                      <a16:colId xmlns:a16="http://schemas.microsoft.com/office/drawing/2014/main" val="3114184392"/>
                    </a:ext>
                  </a:extLst>
                </a:gridCol>
              </a:tblGrid>
              <a:tr h="461809">
                <a:tc gridSpan="2">
                  <a:txBody>
                    <a:bodyPr/>
                    <a:lstStyle/>
                    <a:p>
                      <a:pPr algn="ctr" rtl="0" fontAlgn="base"/>
                      <a:r>
                        <a:rPr lang="en-US" sz="1200" dirty="0">
                          <a:effectLst/>
                        </a:rPr>
                        <a:t> Guideline to have Mutually Respectful Conversations or Disagreements – Advocating for Your Needs </a:t>
                      </a:r>
                      <a:endParaRPr lang="en-US" b="0" i="0" dirty="0">
                        <a:effectLst/>
                      </a:endParaRPr>
                    </a:p>
                  </a:txBody>
                  <a:tcPr/>
                </a:tc>
                <a:tc hMerge="1">
                  <a:txBody>
                    <a:bodyPr/>
                    <a:lstStyle/>
                    <a:p>
                      <a:endParaRPr lang="en-US"/>
                    </a:p>
                  </a:txBody>
                  <a:tcPr/>
                </a:tc>
                <a:extLst>
                  <a:ext uri="{0D108BD9-81ED-4DB2-BD59-A6C34878D82A}">
                    <a16:rowId xmlns:a16="http://schemas.microsoft.com/office/drawing/2014/main" val="409377674"/>
                  </a:ext>
                </a:extLst>
              </a:tr>
              <a:tr h="742910">
                <a:tc>
                  <a:txBody>
                    <a:bodyPr/>
                    <a:lstStyle/>
                    <a:p>
                      <a:pPr algn="l" rtl="0" fontAlgn="base"/>
                      <a:r>
                        <a:rPr lang="en-US" sz="1200" dirty="0">
                          <a:effectLst/>
                        </a:rPr>
                        <a:t>If you need to seek clarity on someone’s statement... </a:t>
                      </a:r>
                      <a:endParaRPr lang="en-US" b="0" i="0" dirty="0">
                        <a:effectLst/>
                      </a:endParaRPr>
                    </a:p>
                  </a:txBody>
                  <a:tcPr/>
                </a:tc>
                <a:tc>
                  <a:txBody>
                    <a:bodyPr/>
                    <a:lstStyle/>
                    <a:p>
                      <a:pPr algn="l" rtl="0" fontAlgn="base"/>
                      <a:r>
                        <a:rPr lang="en-US" sz="1200" dirty="0">
                          <a:effectLst/>
                        </a:rPr>
                        <a:t>“Tell me more about _____________” </a:t>
                      </a:r>
                      <a:endParaRPr lang="en-US" b="0" i="0" dirty="0">
                        <a:effectLst/>
                      </a:endParaRPr>
                    </a:p>
                  </a:txBody>
                  <a:tcPr/>
                </a:tc>
                <a:extLst>
                  <a:ext uri="{0D108BD9-81ED-4DB2-BD59-A6C34878D82A}">
                    <a16:rowId xmlns:a16="http://schemas.microsoft.com/office/drawing/2014/main" val="888986257"/>
                  </a:ext>
                </a:extLst>
              </a:tr>
              <a:tr h="742910">
                <a:tc>
                  <a:txBody>
                    <a:bodyPr/>
                    <a:lstStyle/>
                    <a:p>
                      <a:pPr algn="l" rtl="0" fontAlgn="base"/>
                      <a:r>
                        <a:rPr lang="en-US" sz="1200" dirty="0">
                          <a:effectLst/>
                        </a:rPr>
                        <a:t>If you would like to offer an alternative perspective in the conversation.... </a:t>
                      </a:r>
                      <a:endParaRPr lang="en-US" b="0" i="0" dirty="0">
                        <a:effectLst/>
                      </a:endParaRPr>
                    </a:p>
                  </a:txBody>
                  <a:tcPr/>
                </a:tc>
                <a:tc>
                  <a:txBody>
                    <a:bodyPr/>
                    <a:lstStyle/>
                    <a:p>
                      <a:pPr algn="l" rtl="0" fontAlgn="base"/>
                      <a:r>
                        <a:rPr lang="en-US" sz="1200" dirty="0">
                          <a:effectLst/>
                        </a:rPr>
                        <a:t>“Have you ever considered __________.” </a:t>
                      </a:r>
                      <a:endParaRPr lang="en-US" b="0" i="0" dirty="0">
                        <a:effectLst/>
                      </a:endParaRPr>
                    </a:p>
                  </a:txBody>
                  <a:tcPr/>
                </a:tc>
                <a:extLst>
                  <a:ext uri="{0D108BD9-81ED-4DB2-BD59-A6C34878D82A}">
                    <a16:rowId xmlns:a16="http://schemas.microsoft.com/office/drawing/2014/main" val="3090809320"/>
                  </a:ext>
                </a:extLst>
              </a:tr>
              <a:tr h="742910">
                <a:tc>
                  <a:txBody>
                    <a:bodyPr/>
                    <a:lstStyle/>
                    <a:p>
                      <a:pPr algn="l" rtl="0" fontAlgn="base"/>
                      <a:r>
                        <a:rPr lang="en-US" sz="1200" dirty="0">
                          <a:effectLst/>
                        </a:rPr>
                        <a:t>To respectfully speak your truth... </a:t>
                      </a:r>
                      <a:endParaRPr lang="en-US" b="0" i="0" dirty="0">
                        <a:effectLst/>
                      </a:endParaRPr>
                    </a:p>
                  </a:txBody>
                  <a:tcPr/>
                </a:tc>
                <a:tc>
                  <a:txBody>
                    <a:bodyPr/>
                    <a:lstStyle/>
                    <a:p>
                      <a:pPr algn="l" rtl="0" fontAlgn="base"/>
                      <a:r>
                        <a:rPr lang="en-US" sz="1200" dirty="0">
                          <a:effectLst/>
                        </a:rPr>
                        <a:t>“I don’t see it the way you do. I see it as __________.” </a:t>
                      </a:r>
                      <a:endParaRPr lang="en-US" dirty="0">
                        <a:effectLst/>
                      </a:endParaRPr>
                    </a:p>
                    <a:p>
                      <a:pPr algn="l" rtl="0" fontAlgn="base"/>
                      <a:endParaRPr lang="en-US" b="0" i="0" dirty="0">
                        <a:effectLst/>
                      </a:endParaRPr>
                    </a:p>
                  </a:txBody>
                  <a:tcPr/>
                </a:tc>
                <a:extLst>
                  <a:ext uri="{0D108BD9-81ED-4DB2-BD59-A6C34878D82A}">
                    <a16:rowId xmlns:a16="http://schemas.microsoft.com/office/drawing/2014/main" val="1665526492"/>
                  </a:ext>
                </a:extLst>
              </a:tr>
              <a:tr h="461809">
                <a:tc>
                  <a:txBody>
                    <a:bodyPr/>
                    <a:lstStyle/>
                    <a:p>
                      <a:pPr algn="l" rtl="0" fontAlgn="base"/>
                      <a:r>
                        <a:rPr lang="en-US" sz="1200" dirty="0">
                          <a:effectLst/>
                        </a:rPr>
                        <a:t>To seek common ground... </a:t>
                      </a:r>
                      <a:endParaRPr lang="en-US" b="0" i="0" dirty="0">
                        <a:effectLst/>
                      </a:endParaRPr>
                    </a:p>
                  </a:txBody>
                  <a:tcPr/>
                </a:tc>
                <a:tc>
                  <a:txBody>
                    <a:bodyPr/>
                    <a:lstStyle/>
                    <a:p>
                      <a:pPr algn="l" rtl="0" fontAlgn="base"/>
                      <a:r>
                        <a:rPr lang="en-US" sz="1200" dirty="0">
                          <a:effectLst/>
                        </a:rPr>
                        <a:t>“We don’t agree on __________ but we can agree on __________.” </a:t>
                      </a:r>
                      <a:endParaRPr lang="en-US" b="0" i="0" dirty="0">
                        <a:effectLst/>
                      </a:endParaRPr>
                    </a:p>
                  </a:txBody>
                  <a:tcPr/>
                </a:tc>
                <a:extLst>
                  <a:ext uri="{0D108BD9-81ED-4DB2-BD59-A6C34878D82A}">
                    <a16:rowId xmlns:a16="http://schemas.microsoft.com/office/drawing/2014/main" val="1242779693"/>
                  </a:ext>
                </a:extLst>
              </a:tr>
              <a:tr h="742910">
                <a:tc>
                  <a:txBody>
                    <a:bodyPr/>
                    <a:lstStyle/>
                    <a:p>
                      <a:pPr algn="l" rtl="0" fontAlgn="base"/>
                      <a:r>
                        <a:rPr lang="en-US" sz="1200" dirty="0">
                          <a:effectLst/>
                        </a:rPr>
                        <a:t>To respectfully ask for time and space in a discussion... </a:t>
                      </a:r>
                      <a:endParaRPr lang="en-US" b="0" i="0" dirty="0">
                        <a:effectLst/>
                      </a:endParaRPr>
                    </a:p>
                  </a:txBody>
                  <a:tcPr/>
                </a:tc>
                <a:tc>
                  <a:txBody>
                    <a:bodyPr/>
                    <a:lstStyle/>
                    <a:p>
                      <a:pPr algn="l" rtl="0" fontAlgn="base"/>
                      <a:r>
                        <a:rPr lang="en-US" sz="1200" dirty="0">
                          <a:effectLst/>
                        </a:rPr>
                        <a:t>“Could we revisit the conversation about __________ tomorrow.” </a:t>
                      </a:r>
                      <a:endParaRPr lang="en-US" b="0" i="0" dirty="0">
                        <a:effectLst/>
                      </a:endParaRPr>
                    </a:p>
                  </a:txBody>
                  <a:tcPr/>
                </a:tc>
                <a:extLst>
                  <a:ext uri="{0D108BD9-81ED-4DB2-BD59-A6C34878D82A}">
                    <a16:rowId xmlns:a16="http://schemas.microsoft.com/office/drawing/2014/main" val="616486815"/>
                  </a:ext>
                </a:extLst>
              </a:tr>
              <a:tr h="461809">
                <a:tc>
                  <a:txBody>
                    <a:bodyPr/>
                    <a:lstStyle/>
                    <a:p>
                      <a:pPr algn="l" rtl="0" fontAlgn="base"/>
                      <a:r>
                        <a:rPr lang="en-US" sz="1200" dirty="0">
                          <a:effectLst/>
                        </a:rPr>
                        <a:t>To respectfully set your boundaries... </a:t>
                      </a:r>
                      <a:endParaRPr lang="en-US" b="0" i="0" dirty="0">
                        <a:effectLst/>
                      </a:endParaRPr>
                    </a:p>
                  </a:txBody>
                  <a:tcPr/>
                </a:tc>
                <a:tc>
                  <a:txBody>
                    <a:bodyPr/>
                    <a:lstStyle/>
                    <a:p>
                      <a:pPr algn="l" rtl="0" fontAlgn="base"/>
                      <a:r>
                        <a:rPr lang="en-US" sz="1200" dirty="0">
                          <a:effectLst/>
                        </a:rPr>
                        <a:t>“Please do not say __________ again to me or around me.” </a:t>
                      </a:r>
                      <a:endParaRPr lang="en-US" b="0" i="0" dirty="0">
                        <a:effectLst/>
                      </a:endParaRPr>
                    </a:p>
                  </a:txBody>
                  <a:tcPr/>
                </a:tc>
                <a:extLst>
                  <a:ext uri="{0D108BD9-81ED-4DB2-BD59-A6C34878D82A}">
                    <a16:rowId xmlns:a16="http://schemas.microsoft.com/office/drawing/2014/main" val="2767962058"/>
                  </a:ext>
                </a:extLst>
              </a:tr>
            </a:tbl>
          </a:graphicData>
        </a:graphic>
      </p:graphicFrame>
      <p:pic>
        <p:nvPicPr>
          <p:cNvPr id="6" name="Picture 5"/>
          <p:cNvPicPr>
            <a:picLocks noChangeAspect="1"/>
          </p:cNvPicPr>
          <p:nvPr/>
        </p:nvPicPr>
        <p:blipFill>
          <a:blip r:embed="rId3"/>
          <a:stretch>
            <a:fillRect/>
          </a:stretch>
        </p:blipFill>
        <p:spPr>
          <a:xfrm>
            <a:off x="488830" y="5429715"/>
            <a:ext cx="1383912" cy="1268078"/>
          </a:xfrm>
          <a:prstGeom prst="rect">
            <a:avLst/>
          </a:prstGeom>
        </p:spPr>
      </p:pic>
      <p:pic>
        <p:nvPicPr>
          <p:cNvPr id="9" name="Picture 9" descr="A picture containing ball, game&#10;&#10;Description automatically generated">
            <a:extLst>
              <a:ext uri="{FF2B5EF4-FFF2-40B4-BE49-F238E27FC236}">
                <a16:creationId xmlns:a16="http://schemas.microsoft.com/office/drawing/2014/main" id="{67402220-740C-40C9-973B-21B077648652}"/>
              </a:ext>
            </a:extLst>
          </p:cNvPr>
          <p:cNvPicPr>
            <a:picLocks noChangeAspect="1"/>
          </p:cNvPicPr>
          <p:nvPr/>
        </p:nvPicPr>
        <p:blipFill>
          <a:blip r:embed="rId4"/>
          <a:stretch>
            <a:fillRect/>
          </a:stretch>
        </p:blipFill>
        <p:spPr>
          <a:xfrm>
            <a:off x="9186144" y="1968979"/>
            <a:ext cx="2733675" cy="2057400"/>
          </a:xfrm>
          <a:prstGeom prst="rect">
            <a:avLst/>
          </a:prstGeom>
        </p:spPr>
      </p:pic>
    </p:spTree>
    <p:extLst>
      <p:ext uri="{BB962C8B-B14F-4D97-AF65-F5344CB8AC3E}">
        <p14:creationId xmlns:p14="http://schemas.microsoft.com/office/powerpoint/2010/main" val="13107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248729" y="5691"/>
            <a:ext cx="11680165" cy="951752"/>
          </a:xfrm>
        </p:spPr>
        <p:txBody>
          <a:bodyPr>
            <a:normAutofit/>
          </a:bodyPr>
          <a:lstStyle/>
          <a:p>
            <a:pPr algn="ctr"/>
            <a:r>
              <a:rPr lang="en-CA" sz="4800" b="1" i="1" dirty="0">
                <a:latin typeface="+mn-lt"/>
                <a:cs typeface="Calibri"/>
              </a:rPr>
              <a:t>Co-creating Discussion Rules for Our Class</a:t>
            </a:r>
            <a:endParaRPr lang="en-CA" sz="7200" dirty="0">
              <a:latin typeface="+mn-lt"/>
              <a:cs typeface="Calibri"/>
            </a:endParaRPr>
          </a:p>
        </p:txBody>
      </p:sp>
      <p:sp>
        <p:nvSpPr>
          <p:cNvPr id="7" name="Content Placeholder 6"/>
          <p:cNvSpPr>
            <a:spLocks noGrp="1"/>
          </p:cNvSpPr>
          <p:nvPr>
            <p:ph idx="1"/>
          </p:nvPr>
        </p:nvSpPr>
        <p:spPr>
          <a:xfrm>
            <a:off x="248729" y="1135512"/>
            <a:ext cx="11795184" cy="3963150"/>
          </a:xfrm>
        </p:spPr>
        <p:txBody>
          <a:bodyPr vert="horz" lIns="91440" tIns="45720" rIns="91440" bIns="45720" rtlCol="0" anchor="t">
            <a:normAutofit/>
          </a:bodyPr>
          <a:lstStyle/>
          <a:p>
            <a:pPr marL="742950" indent="-742950">
              <a:buAutoNum type="arabicPeriod"/>
            </a:pPr>
            <a:r>
              <a:rPr lang="en-US" sz="3200" dirty="0">
                <a:ea typeface="+mn-lt"/>
                <a:cs typeface="+mn-lt"/>
              </a:rPr>
              <a:t>Actively listen with respect. Try to understand what someone is saying before rushing to judgment.</a:t>
            </a:r>
          </a:p>
          <a:p>
            <a:pPr marL="742950" indent="-742950">
              <a:buAutoNum type="arabicPeriod"/>
            </a:pPr>
            <a:endParaRPr lang="en-US" sz="3200" dirty="0">
              <a:ea typeface="+mn-lt"/>
              <a:cs typeface="+mn-lt"/>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Tree>
    <p:extLst>
      <p:ext uri="{BB962C8B-B14F-4D97-AF65-F5344CB8AC3E}">
        <p14:creationId xmlns:p14="http://schemas.microsoft.com/office/powerpoint/2010/main" val="244218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248729" y="5691"/>
            <a:ext cx="11680165" cy="951752"/>
          </a:xfrm>
        </p:spPr>
        <p:txBody>
          <a:bodyPr>
            <a:normAutofit/>
          </a:bodyPr>
          <a:lstStyle/>
          <a:p>
            <a:pPr algn="ctr"/>
            <a:r>
              <a:rPr lang="en-CA" sz="4800" b="1" i="1" dirty="0">
                <a:latin typeface="+mn-lt"/>
                <a:cs typeface="Calibri"/>
              </a:rPr>
              <a:t>Co-creating Discussion Rules for Our Class</a:t>
            </a:r>
            <a:endParaRPr lang="en-CA" sz="7200" dirty="0">
              <a:latin typeface="+mn-lt"/>
              <a:cs typeface="Calibri"/>
            </a:endParaRPr>
          </a:p>
        </p:txBody>
      </p:sp>
      <p:sp>
        <p:nvSpPr>
          <p:cNvPr id="7" name="Content Placeholder 6"/>
          <p:cNvSpPr>
            <a:spLocks noGrp="1"/>
          </p:cNvSpPr>
          <p:nvPr>
            <p:ph idx="1"/>
          </p:nvPr>
        </p:nvSpPr>
        <p:spPr>
          <a:xfrm>
            <a:off x="248729" y="1135512"/>
            <a:ext cx="11795184" cy="3963150"/>
          </a:xfrm>
        </p:spPr>
        <p:txBody>
          <a:bodyPr vert="horz" lIns="91440" tIns="45720" rIns="91440" bIns="45720" rtlCol="0" anchor="t">
            <a:normAutofit/>
          </a:bodyPr>
          <a:lstStyle/>
          <a:p>
            <a:pPr marL="742950" indent="-742950">
              <a:buAutoNum type="arabicPeriod"/>
            </a:pPr>
            <a:endParaRPr lang="en-US" sz="3200" dirty="0">
              <a:ea typeface="+mn-lt"/>
              <a:cs typeface="+mn-lt"/>
            </a:endParaRPr>
          </a:p>
          <a:p>
            <a:pPr marL="742950" indent="-742950">
              <a:buAutoNum type="arabicPeriod"/>
            </a:pPr>
            <a:endParaRPr lang="en-US" sz="3200" dirty="0">
              <a:ea typeface="+mn-lt"/>
              <a:cs typeface="+mn-lt"/>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Tree>
    <p:extLst>
      <p:ext uri="{BB962C8B-B14F-4D97-AF65-F5344CB8AC3E}">
        <p14:creationId xmlns:p14="http://schemas.microsoft.com/office/powerpoint/2010/main" val="1051287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47000">
              <a:schemeClr val="accent4">
                <a:lumMod val="60000"/>
                <a:lumOff val="40000"/>
              </a:schemeClr>
            </a:gs>
            <a:gs pos="1000">
              <a:srgbClr val="FFC000"/>
            </a:gs>
            <a:gs pos="0">
              <a:srgbClr val="FFC000"/>
            </a:gs>
            <a:gs pos="0">
              <a:schemeClr val="accent4"/>
            </a:gs>
            <a:gs pos="85000">
              <a:schemeClr val="accent4">
                <a:lumMod val="40000"/>
                <a:lumOff val="60000"/>
              </a:schemeClr>
            </a:gs>
          </a:gsLst>
          <a:lin ang="5400000" scaled="1"/>
          <a:tileRect/>
        </a:gradFill>
        <a:effectLst/>
      </p:bgPr>
    </p:bg>
    <p:spTree>
      <p:nvGrpSpPr>
        <p:cNvPr id="1" name=""/>
        <p:cNvGrpSpPr/>
        <p:nvPr/>
      </p:nvGrpSpPr>
      <p:grpSpPr>
        <a:xfrm>
          <a:off x="0" y="0"/>
          <a:ext cx="0" cy="0"/>
          <a:chOff x="0" y="0"/>
          <a:chExt cx="0" cy="0"/>
        </a:xfrm>
      </p:grpSpPr>
      <p:sp>
        <p:nvSpPr>
          <p:cNvPr id="4" name="Rectangle 3"/>
          <p:cNvSpPr/>
          <p:nvPr/>
        </p:nvSpPr>
        <p:spPr>
          <a:xfrm>
            <a:off x="0" y="5257800"/>
            <a:ext cx="12192000" cy="1600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CA" sz="4000" b="1">
              <a:solidFill>
                <a:schemeClr val="accent4"/>
              </a:solidFill>
              <a:ea typeface="+mn-lt"/>
              <a:cs typeface="+mn-lt"/>
            </a:endParaRPr>
          </a:p>
          <a:p>
            <a:pPr algn="ctr"/>
            <a:r>
              <a:rPr lang="en-CA" sz="4000" b="1">
                <a:solidFill>
                  <a:schemeClr val="accent4"/>
                </a:solidFill>
                <a:ea typeface="+mn-lt"/>
                <a:cs typeface="+mn-lt"/>
              </a:rPr>
              <a:t>BUILDING A COMMUNITY OF CARE</a:t>
            </a:r>
            <a:endParaRPr lang="en-CA" sz="4000">
              <a:solidFill>
                <a:schemeClr val="accent4"/>
              </a:solidFill>
              <a:ea typeface="+mn-lt"/>
              <a:cs typeface="+mn-lt"/>
            </a:endParaRPr>
          </a:p>
          <a:p>
            <a:pPr algn="ctr"/>
            <a:endParaRPr lang="en-CA" sz="4000">
              <a:cs typeface="Calibri"/>
            </a:endParaRPr>
          </a:p>
        </p:txBody>
      </p:sp>
      <p:sp>
        <p:nvSpPr>
          <p:cNvPr id="5" name="Title 4"/>
          <p:cNvSpPr>
            <a:spLocks noGrp="1"/>
          </p:cNvSpPr>
          <p:nvPr>
            <p:ph type="title"/>
          </p:nvPr>
        </p:nvSpPr>
        <p:spPr>
          <a:xfrm>
            <a:off x="248729" y="5691"/>
            <a:ext cx="11680165" cy="951752"/>
          </a:xfrm>
        </p:spPr>
        <p:txBody>
          <a:bodyPr>
            <a:normAutofit/>
          </a:bodyPr>
          <a:lstStyle/>
          <a:p>
            <a:pPr algn="ctr"/>
            <a:r>
              <a:rPr lang="en-CA" sz="4800" b="1" i="1" dirty="0">
                <a:latin typeface="+mn-lt"/>
                <a:cs typeface="Calibri"/>
              </a:rPr>
              <a:t>Co-creating Discussion Rules for Our Class</a:t>
            </a:r>
            <a:endParaRPr lang="en-CA" sz="7200" dirty="0">
              <a:latin typeface="+mn-lt"/>
              <a:cs typeface="Calibri"/>
            </a:endParaRPr>
          </a:p>
        </p:txBody>
      </p:sp>
      <p:sp>
        <p:nvSpPr>
          <p:cNvPr id="7" name="Content Placeholder 6"/>
          <p:cNvSpPr>
            <a:spLocks noGrp="1"/>
          </p:cNvSpPr>
          <p:nvPr>
            <p:ph idx="1"/>
          </p:nvPr>
        </p:nvSpPr>
        <p:spPr>
          <a:xfrm>
            <a:off x="248729" y="1135512"/>
            <a:ext cx="11795184" cy="3963150"/>
          </a:xfrm>
        </p:spPr>
        <p:txBody>
          <a:bodyPr vert="horz" lIns="91440" tIns="45720" rIns="91440" bIns="45720" rtlCol="0" anchor="t">
            <a:normAutofit/>
          </a:bodyPr>
          <a:lstStyle/>
          <a:p>
            <a:pPr marL="742950" indent="-742950">
              <a:buAutoNum type="arabicPeriod"/>
            </a:pPr>
            <a:endParaRPr lang="en-US" sz="3200" dirty="0">
              <a:ea typeface="+mn-lt"/>
              <a:cs typeface="+mn-lt"/>
            </a:endParaRPr>
          </a:p>
          <a:p>
            <a:pPr marL="742950" indent="-742950">
              <a:buAutoNum type="arabicPeriod"/>
            </a:pPr>
            <a:endParaRPr lang="en-US" sz="3200" dirty="0">
              <a:ea typeface="+mn-lt"/>
              <a:cs typeface="+mn-lt"/>
            </a:endParaRPr>
          </a:p>
        </p:txBody>
      </p:sp>
      <p:pic>
        <p:nvPicPr>
          <p:cNvPr id="6" name="Picture 5"/>
          <p:cNvPicPr>
            <a:picLocks noChangeAspect="1"/>
          </p:cNvPicPr>
          <p:nvPr/>
        </p:nvPicPr>
        <p:blipFill>
          <a:blip r:embed="rId3"/>
          <a:stretch>
            <a:fillRect/>
          </a:stretch>
        </p:blipFill>
        <p:spPr>
          <a:xfrm>
            <a:off x="488830" y="5429715"/>
            <a:ext cx="1383912" cy="1268078"/>
          </a:xfrm>
          <a:prstGeom prst="rect">
            <a:avLst/>
          </a:prstGeom>
        </p:spPr>
      </p:pic>
    </p:spTree>
    <p:extLst>
      <p:ext uri="{BB962C8B-B14F-4D97-AF65-F5344CB8AC3E}">
        <p14:creationId xmlns:p14="http://schemas.microsoft.com/office/powerpoint/2010/main" val="345643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7204490AE54A429CA31681F9092EFE" ma:contentTypeVersion="12" ma:contentTypeDescription="Create a new document." ma:contentTypeScope="" ma:versionID="c2e2553ff1287c5d482970397ea87506">
  <xsd:schema xmlns:xsd="http://www.w3.org/2001/XMLSchema" xmlns:xs="http://www.w3.org/2001/XMLSchema" xmlns:p="http://schemas.microsoft.com/office/2006/metadata/properties" xmlns:ns3="42a092ee-7405-4a28-934c-041691939bbb" xmlns:ns4="c527797a-793c-4703-bc1a-095e08120a0e" targetNamespace="http://schemas.microsoft.com/office/2006/metadata/properties" ma:root="true" ma:fieldsID="bbea4da17d0b8d032054dbc626021645" ns3:_="" ns4:_="">
    <xsd:import namespace="42a092ee-7405-4a28-934c-041691939bbb"/>
    <xsd:import namespace="c527797a-793c-4703-bc1a-095e08120a0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a092ee-7405-4a28-934c-041691939bb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27797a-793c-4703-bc1a-095e08120a0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4B5D1F-1E25-49BA-83B3-0CC18D861248}">
  <ds:schemaRefs>
    <ds:schemaRef ds:uri="42a092ee-7405-4a28-934c-041691939bbb"/>
    <ds:schemaRef ds:uri="c527797a-793c-4703-bc1a-095e08120a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479884B-99F3-4CDB-A2EB-DC5BA7E832BF}">
  <ds:schemaRefs>
    <ds:schemaRef ds:uri="42a092ee-7405-4a28-934c-041691939bbb"/>
    <ds:schemaRef ds:uri="c527797a-793c-4703-bc1a-095e08120a0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C98FBD1-8D54-4EA5-A72C-9ACBE259BC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10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9. Revisiting Brave Conversations</vt:lpstr>
      <vt:lpstr>Learning Goal</vt:lpstr>
      <vt:lpstr>Moment to Think...</vt:lpstr>
      <vt:lpstr>Humans Meeting their Needs</vt:lpstr>
      <vt:lpstr>Brave Conversations in Safe Spaces</vt:lpstr>
      <vt:lpstr>Advocating for Your Needs!</vt:lpstr>
      <vt:lpstr>Co-creating Discussion Rules for Our Class</vt:lpstr>
      <vt:lpstr>Co-creating Discussion Rules for Our Class</vt:lpstr>
      <vt:lpstr>Co-creating Discussion Rules for Our Class</vt:lpstr>
      <vt:lpstr>Co-creating Discussion Rules for Our Class</vt:lpstr>
      <vt:lpstr>Brave &amp; Safe Conversations...RECAP</vt:lpstr>
    </vt:vector>
  </TitlesOfParts>
  <Company>HWDSB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Sajah Stiller [Staff]</dc:creator>
  <cp:revision>300</cp:revision>
  <dcterms:created xsi:type="dcterms:W3CDTF">2021-01-20T13:47:50Z</dcterms:created>
  <dcterms:modified xsi:type="dcterms:W3CDTF">2021-01-26T01:02:33Z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0x0101001A7204490AE54A429CA31681F9092EFE</vt:lpwstr>
  </property>
</Properties>
</file>