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57" r:id="rId6"/>
    <p:sldId id="259" r:id="rId7"/>
    <p:sldId id="263" r:id="rId8"/>
    <p:sldId id="261" r:id="rId9"/>
    <p:sldId id="268" r:id="rId10"/>
    <p:sldId id="262" r:id="rId11"/>
    <p:sldId id="265" r:id="rId12"/>
    <p:sldId id="266" r:id="rId13"/>
    <p:sldId id="269" r:id="rId14"/>
    <p:sldId id="270" r:id="rId15"/>
    <p:sldId id="267" r:id="rId16"/>
    <p:sldId id="274" r:id="rId17"/>
    <p:sldId id="271" r:id="rId18"/>
    <p:sldId id="272" r:id="rId19"/>
    <p:sldId id="26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882F76-F292-BA0D-990F-5518E03B57BB}" v="107" dt="2021-01-21T00:31:33.373"/>
    <p1510:client id="{3A55E39A-DB2D-5518-B7C2-9B91CDD11A48}" v="6" dt="2021-01-26T01:06:37.109"/>
    <p1510:client id="{4EF9CECE-CCD4-F7FC-FA2E-EFF6AA524E8C}" v="54" dt="2021-01-20T15:22:58.227"/>
    <p1510:client id="{6632A778-EDF9-C254-98DB-9CDDE5585953}" v="10" dt="2021-01-25T02:39:07.285"/>
    <p1510:client id="{6884D123-6E03-1445-5F8C-8FC790CD07BE}" v="8" dt="2021-01-25T23:44:54.648"/>
    <p1510:client id="{6A1D803D-FFAE-8E87-F3E9-F51B1F354C87}" v="102" dt="2021-01-21T00:13:10.764"/>
    <p1510:client id="{98ADD7E8-52D4-7E64-2647-705F9AA8F2E4}" v="1" dt="2021-01-21T00:16:05.882"/>
    <p1510:client id="{F31BC17A-14F9-1DAD-7ED0-CFC297FEE0DB}" v="717" dt="2021-01-25T04:49:45.352"/>
    <p1510:client id="{FB799E5A-D0CD-D9F7-B2C1-75E6179DAF78}" v="1331" dt="2021-01-22T15:31:55.6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 Borsc [Staff]" userId="S::mborsc@hwdsb.on.ca::ff5f9fbe-7b44-47cf-a7e1-ca213a14df45" providerId="AD" clId="Web-{6884D123-6E03-1445-5F8C-8FC790CD07BE}"/>
    <pc:docChg chg="modSld">
      <pc:chgData name="Mitch Borsc [Staff]" userId="S::mborsc@hwdsb.on.ca::ff5f9fbe-7b44-47cf-a7e1-ca213a14df45" providerId="AD" clId="Web-{6884D123-6E03-1445-5F8C-8FC790CD07BE}" dt="2021-01-25T23:44:54.633" v="3" actId="20577"/>
      <pc:docMkLst>
        <pc:docMk/>
      </pc:docMkLst>
      <pc:sldChg chg="modSp">
        <pc:chgData name="Mitch Borsc [Staff]" userId="S::mborsc@hwdsb.on.ca::ff5f9fbe-7b44-47cf-a7e1-ca213a14df45" providerId="AD" clId="Web-{6884D123-6E03-1445-5F8C-8FC790CD07BE}" dt="2021-01-25T23:44:54.633" v="3" actId="20577"/>
        <pc:sldMkLst>
          <pc:docMk/>
          <pc:sldMk cId="3638875026" sldId="259"/>
        </pc:sldMkLst>
        <pc:spChg chg="mod">
          <ac:chgData name="Mitch Borsc [Staff]" userId="S::mborsc@hwdsb.on.ca::ff5f9fbe-7b44-47cf-a7e1-ca213a14df45" providerId="AD" clId="Web-{6884D123-6E03-1445-5F8C-8FC790CD07BE}" dt="2021-01-25T23:44:54.633" v="3" actId="20577"/>
          <ac:spMkLst>
            <pc:docMk/>
            <pc:sldMk cId="3638875026" sldId="259"/>
            <ac:spMk id="5" creationId="{00000000-0000-0000-0000-000000000000}"/>
          </ac:spMkLst>
        </pc:spChg>
      </pc:sldChg>
    </pc:docChg>
  </pc:docChgLst>
  <pc:docChgLst>
    <pc:chgData name="Mitch Borsc [Staff]" userId="S::mborsc@hwdsb.on.ca::ff5f9fbe-7b44-47cf-a7e1-ca213a14df45" providerId="AD" clId="Web-{3A55E39A-DB2D-5518-B7C2-9B91CDD11A48}"/>
    <pc:docChg chg="modSld">
      <pc:chgData name="Mitch Borsc [Staff]" userId="S::mborsc@hwdsb.on.ca::ff5f9fbe-7b44-47cf-a7e1-ca213a14df45" providerId="AD" clId="Web-{3A55E39A-DB2D-5518-B7C2-9B91CDD11A48}" dt="2021-01-26T01:06:37.109" v="2" actId="1076"/>
      <pc:docMkLst>
        <pc:docMk/>
      </pc:docMkLst>
      <pc:sldChg chg="modSp">
        <pc:chgData name="Mitch Borsc [Staff]" userId="S::mborsc@hwdsb.on.ca::ff5f9fbe-7b44-47cf-a7e1-ca213a14df45" providerId="AD" clId="Web-{3A55E39A-DB2D-5518-B7C2-9B91CDD11A48}" dt="2021-01-26T01:06:37.109" v="2" actId="1076"/>
        <pc:sldMkLst>
          <pc:docMk/>
          <pc:sldMk cId="3008410766" sldId="256"/>
        </pc:sldMkLst>
        <pc:spChg chg="mod">
          <ac:chgData name="Mitch Borsc [Staff]" userId="S::mborsc@hwdsb.on.ca::ff5f9fbe-7b44-47cf-a7e1-ca213a14df45" providerId="AD" clId="Web-{3A55E39A-DB2D-5518-B7C2-9B91CDD11A48}" dt="2021-01-26T01:06:37.109" v="2" actId="1076"/>
          <ac:spMkLst>
            <pc:docMk/>
            <pc:sldMk cId="3008410766" sldId="256"/>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1E168C-E438-4E3F-AEF9-EED6D143947D}" type="datetimeFigureOut">
              <a:rPr lang="en-US"/>
              <a:t>1/25/2021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20D29-0D6D-4EDA-9916-D6DDE11F0929}" type="slidenum">
              <a:rPr lang="en-US"/>
              <a:t>‹#›</a:t>
            </a:fld>
            <a:endParaRPr lang="en-US"/>
          </a:p>
        </p:txBody>
      </p:sp>
    </p:spTree>
    <p:extLst>
      <p:ext uri="{BB962C8B-B14F-4D97-AF65-F5344CB8AC3E}">
        <p14:creationId xmlns:p14="http://schemas.microsoft.com/office/powerpoint/2010/main" val="1804299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 mindful and aware that some of your students might be undergoing significant stress or anxiety and will not want to share anything during this lesson. You might be the only person that provides an example and that is ok. Encourage students to practice this on their own time. It is merely one tool or strategy to help them develop or maintain a healthy and positive frame of mind during isolation from school, friends, family, and society. </a:t>
            </a:r>
            <a:r>
              <a:rPr lang="en-US" b="1"/>
              <a:t>This is not intended to be medical advice, but one strategy of many out there to help with well-being, resilience, and self-care. </a:t>
            </a:r>
            <a:endParaRPr lang="en-US"/>
          </a:p>
        </p:txBody>
      </p:sp>
      <p:sp>
        <p:nvSpPr>
          <p:cNvPr id="4" name="Slide Number Placeholder 3"/>
          <p:cNvSpPr>
            <a:spLocks noGrp="1"/>
          </p:cNvSpPr>
          <p:nvPr>
            <p:ph type="sldNum" sz="quarter" idx="5"/>
          </p:nvPr>
        </p:nvSpPr>
        <p:spPr/>
        <p:txBody>
          <a:bodyPr/>
          <a:lstStyle/>
          <a:p>
            <a:fld id="{E5520D29-0D6D-4EDA-9916-D6DDE11F0929}" type="slidenum">
              <a:rPr lang="en-US"/>
              <a:t>2</a:t>
            </a:fld>
            <a:endParaRPr lang="en-US"/>
          </a:p>
        </p:txBody>
      </p:sp>
    </p:spTree>
    <p:extLst>
      <p:ext uri="{BB962C8B-B14F-4D97-AF65-F5344CB8AC3E}">
        <p14:creationId xmlns:p14="http://schemas.microsoft.com/office/powerpoint/2010/main" val="241580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r>
              <a:rPr lang="en-US" b="1"/>
              <a:t>Before advancing to the Possibilities slide</a:t>
            </a:r>
            <a:r>
              <a:rPr lang="en-US"/>
              <a:t> with each area of wellbeing – brainstorm some ideas together, then provide the examples on the next slide for reference to complete the upcoming Task.</a:t>
            </a:r>
          </a:p>
          <a:p>
            <a:endParaRPr lang="en-US" b="1">
              <a:cs typeface="Calibri"/>
            </a:endParaRPr>
          </a:p>
        </p:txBody>
      </p:sp>
      <p:sp>
        <p:nvSpPr>
          <p:cNvPr id="4" name="Slide Number Placeholder 3"/>
          <p:cNvSpPr>
            <a:spLocks noGrp="1"/>
          </p:cNvSpPr>
          <p:nvPr>
            <p:ph type="sldNum" sz="quarter" idx="5"/>
          </p:nvPr>
        </p:nvSpPr>
        <p:spPr/>
        <p:txBody>
          <a:bodyPr/>
          <a:lstStyle/>
          <a:p>
            <a:fld id="{E5520D29-0D6D-4EDA-9916-D6DDE11F0929}" type="slidenum">
              <a:rPr lang="en-US"/>
              <a:t>11</a:t>
            </a:fld>
            <a:endParaRPr lang="en-US"/>
          </a:p>
        </p:txBody>
      </p:sp>
    </p:spTree>
    <p:extLst>
      <p:ext uri="{BB962C8B-B14F-4D97-AF65-F5344CB8AC3E}">
        <p14:creationId xmlns:p14="http://schemas.microsoft.com/office/powerpoint/2010/main" val="386748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5"/>
          </p:nvPr>
        </p:nvSpPr>
        <p:spPr/>
        <p:txBody>
          <a:bodyPr/>
          <a:lstStyle/>
          <a:p>
            <a:fld id="{E5520D29-0D6D-4EDA-9916-D6DDE11F0929}" type="slidenum">
              <a:rPr lang="en-US"/>
              <a:t>12</a:t>
            </a:fld>
            <a:endParaRPr lang="en-US"/>
          </a:p>
        </p:txBody>
      </p:sp>
    </p:spTree>
    <p:extLst>
      <p:ext uri="{BB962C8B-B14F-4D97-AF65-F5344CB8AC3E}">
        <p14:creationId xmlns:p14="http://schemas.microsoft.com/office/powerpoint/2010/main" val="1833264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 mindful and aware that some of your students might be undergoing significant stress or anxiety and will not want to share anything during this lesson. You might be the only person that provides an example and that is ok. Encourage students to practice this on their own time. It is merely one tool or strategy to help them develop or maintain a healthy and positive frame of mind during isolation from school, friends, family, and society. </a:t>
            </a:r>
            <a:r>
              <a:rPr lang="en-US" b="1"/>
              <a:t>This is not intended to be medical advice, but one strategy of many out there to help with well-being, resilience, and self-care. </a:t>
            </a:r>
            <a:endParaRPr lang="en-US"/>
          </a:p>
        </p:txBody>
      </p:sp>
      <p:sp>
        <p:nvSpPr>
          <p:cNvPr id="4" name="Slide Number Placeholder 3"/>
          <p:cNvSpPr>
            <a:spLocks noGrp="1"/>
          </p:cNvSpPr>
          <p:nvPr>
            <p:ph type="sldNum" sz="quarter" idx="5"/>
          </p:nvPr>
        </p:nvSpPr>
        <p:spPr/>
        <p:txBody>
          <a:bodyPr/>
          <a:lstStyle/>
          <a:p>
            <a:fld id="{E5520D29-0D6D-4EDA-9916-D6DDE11F0929}" type="slidenum">
              <a:rPr lang="en-US"/>
              <a:t>13</a:t>
            </a:fld>
            <a:endParaRPr lang="en-US"/>
          </a:p>
        </p:txBody>
      </p:sp>
    </p:spTree>
    <p:extLst>
      <p:ext uri="{BB962C8B-B14F-4D97-AF65-F5344CB8AC3E}">
        <p14:creationId xmlns:p14="http://schemas.microsoft.com/office/powerpoint/2010/main" val="2702173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REMIND STUDENTS: Maintaining your Ongoing Self-Care Check-In.</a:t>
            </a:r>
            <a:endParaRPr lang="en-US"/>
          </a:p>
          <a:p>
            <a:r>
              <a:rPr lang="en-US"/>
              <a:t>Continue to try and add new activities or actions to your Ongoing Self-Care Check-In that satisfies or meets your wellbeing and productivity needs. Likewise, eliminate activities that are not fun and do not feel like they recharge you (they feel like work or another task to complete in your day). Self-Care is about creating a resilient, healthy, supported, and productive life. It is an ongoing reflective process.</a:t>
            </a:r>
            <a:endParaRPr lang="en-US">
              <a:cs typeface="Calibri"/>
            </a:endParaRPr>
          </a:p>
          <a:p>
            <a:r>
              <a:rPr lang="en-US"/>
              <a:t> </a:t>
            </a:r>
            <a:endParaRPr lang="en-US">
              <a:cs typeface="Calibri"/>
            </a:endParaRPr>
          </a:p>
        </p:txBody>
      </p:sp>
      <p:sp>
        <p:nvSpPr>
          <p:cNvPr id="4" name="Slide Number Placeholder 3"/>
          <p:cNvSpPr>
            <a:spLocks noGrp="1"/>
          </p:cNvSpPr>
          <p:nvPr>
            <p:ph type="sldNum" sz="quarter" idx="5"/>
          </p:nvPr>
        </p:nvSpPr>
        <p:spPr/>
        <p:txBody>
          <a:bodyPr/>
          <a:lstStyle/>
          <a:p>
            <a:fld id="{E5520D29-0D6D-4EDA-9916-D6DDE11F0929}" type="slidenum">
              <a:rPr lang="en-US"/>
              <a:t>14</a:t>
            </a:fld>
            <a:endParaRPr lang="en-US"/>
          </a:p>
        </p:txBody>
      </p:sp>
    </p:spTree>
    <p:extLst>
      <p:ext uri="{BB962C8B-B14F-4D97-AF65-F5344CB8AC3E}">
        <p14:creationId xmlns:p14="http://schemas.microsoft.com/office/powerpoint/2010/main" val="2200721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Educator Post-Reflection...</a:t>
            </a:r>
          </a:p>
          <a:p>
            <a:pPr marL="171450" indent="-171450">
              <a:buFont typeface="Symbol"/>
              <a:buChar char="•"/>
            </a:pPr>
            <a:r>
              <a:rPr lang="en-US"/>
              <a:t>Did my students feel safe and supported in this very personal activity?</a:t>
            </a:r>
            <a:endParaRPr lang="en-US">
              <a:cs typeface="Calibri"/>
            </a:endParaRPr>
          </a:p>
          <a:p>
            <a:pPr marL="171450" indent="-171450">
              <a:buFont typeface="Symbol"/>
              <a:buChar char="•"/>
            </a:pPr>
            <a:r>
              <a:rPr lang="en-US"/>
              <a:t>What colleagues can I turn to if some of my students were struggling or in distress with this activity?</a:t>
            </a:r>
            <a:endParaRPr lang="en-US">
              <a:cs typeface="Calibri"/>
            </a:endParaRPr>
          </a:p>
          <a:p>
            <a:endParaRPr lang="en-US" b="1">
              <a:cs typeface="Calibri"/>
            </a:endParaRPr>
          </a:p>
        </p:txBody>
      </p:sp>
      <p:sp>
        <p:nvSpPr>
          <p:cNvPr id="4" name="Slide Number Placeholder 3"/>
          <p:cNvSpPr>
            <a:spLocks noGrp="1"/>
          </p:cNvSpPr>
          <p:nvPr>
            <p:ph type="sldNum" sz="quarter" idx="5"/>
          </p:nvPr>
        </p:nvSpPr>
        <p:spPr/>
        <p:txBody>
          <a:bodyPr/>
          <a:lstStyle/>
          <a:p>
            <a:fld id="{E5520D29-0D6D-4EDA-9916-D6DDE11F0929}" type="slidenum">
              <a:rPr lang="en-US"/>
              <a:t>15</a:t>
            </a:fld>
            <a:endParaRPr lang="en-US"/>
          </a:p>
        </p:txBody>
      </p:sp>
    </p:spTree>
    <p:extLst>
      <p:ext uri="{BB962C8B-B14F-4D97-AF65-F5344CB8AC3E}">
        <p14:creationId xmlns:p14="http://schemas.microsoft.com/office/powerpoint/2010/main" val="1317124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Have the students use the link to the Kids Help Phone Quiz so they can privately assess their own self-care.  (Time Permitting)  </a:t>
            </a:r>
          </a:p>
          <a:p>
            <a:r>
              <a:rPr lang="en-CA"/>
              <a:t>The puzzle piece is meant to symbolize the importance of keeping all the parts of ourselves together for our overall wellbeing.</a:t>
            </a:r>
            <a:endParaRPr lang="en-CA">
              <a:cs typeface="Calibri"/>
            </a:endParaRPr>
          </a:p>
          <a:p>
            <a:endParaRPr lang="en-CA"/>
          </a:p>
        </p:txBody>
      </p:sp>
      <p:sp>
        <p:nvSpPr>
          <p:cNvPr id="4" name="Slide Number Placeholder 3"/>
          <p:cNvSpPr>
            <a:spLocks noGrp="1"/>
          </p:cNvSpPr>
          <p:nvPr>
            <p:ph type="sldNum" sz="quarter" idx="5"/>
          </p:nvPr>
        </p:nvSpPr>
        <p:spPr/>
        <p:txBody>
          <a:bodyPr/>
          <a:lstStyle/>
          <a:p>
            <a:fld id="{375F05A2-C2C7-4995-9993-A75B09E8B004}" type="slidenum">
              <a:rPr lang="en-CA" smtClean="0"/>
              <a:t>16</a:t>
            </a:fld>
            <a:endParaRPr lang="en-CA"/>
          </a:p>
        </p:txBody>
      </p:sp>
    </p:spTree>
    <p:extLst>
      <p:ext uri="{BB962C8B-B14F-4D97-AF65-F5344CB8AC3E}">
        <p14:creationId xmlns:p14="http://schemas.microsoft.com/office/powerpoint/2010/main" val="185296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following slides are meant to be references for understanding self-care and the importance overall wellbeing.   They are a lead up to the Task at the end of this lesson.</a:t>
            </a:r>
          </a:p>
        </p:txBody>
      </p:sp>
      <p:sp>
        <p:nvSpPr>
          <p:cNvPr id="4" name="Slide Number Placeholder 3"/>
          <p:cNvSpPr>
            <a:spLocks noGrp="1"/>
          </p:cNvSpPr>
          <p:nvPr>
            <p:ph type="sldNum" sz="quarter" idx="5"/>
          </p:nvPr>
        </p:nvSpPr>
        <p:spPr/>
        <p:txBody>
          <a:bodyPr/>
          <a:lstStyle/>
          <a:p>
            <a:fld id="{E5520D29-0D6D-4EDA-9916-D6DDE11F0929}" type="slidenum">
              <a:rPr lang="en-US"/>
              <a:t>3</a:t>
            </a:fld>
            <a:endParaRPr lang="en-US"/>
          </a:p>
        </p:txBody>
      </p:sp>
    </p:spTree>
    <p:extLst>
      <p:ext uri="{BB962C8B-B14F-4D97-AF65-F5344CB8AC3E}">
        <p14:creationId xmlns:p14="http://schemas.microsoft.com/office/powerpoint/2010/main" val="2460988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Providing context, definitions, reflections, actions, activities for self-care in general and the four types of self-care or wellbeing that will be covered in the Ongoing Self-Care Check-In Task. </a:t>
            </a:r>
          </a:p>
          <a:p>
            <a:r>
              <a:rPr lang="en-US">
                <a:cs typeface="Calibri"/>
              </a:rPr>
              <a:t>Link provided for a Self-Care Checklist from Kids Help Phone.</a:t>
            </a:r>
          </a:p>
          <a:p>
            <a:endParaRPr lang="en-US">
              <a:cs typeface="Calibri"/>
            </a:endParaRPr>
          </a:p>
        </p:txBody>
      </p:sp>
      <p:sp>
        <p:nvSpPr>
          <p:cNvPr id="4" name="Slide Number Placeholder 3"/>
          <p:cNvSpPr>
            <a:spLocks noGrp="1"/>
          </p:cNvSpPr>
          <p:nvPr>
            <p:ph type="sldNum" sz="quarter" idx="5"/>
          </p:nvPr>
        </p:nvSpPr>
        <p:spPr/>
        <p:txBody>
          <a:bodyPr/>
          <a:lstStyle/>
          <a:p>
            <a:fld id="{E5520D29-0D6D-4EDA-9916-D6DDE11F0929}" type="slidenum">
              <a:rPr lang="en-US"/>
              <a:t>4</a:t>
            </a:fld>
            <a:endParaRPr lang="en-US"/>
          </a:p>
        </p:txBody>
      </p:sp>
    </p:spTree>
    <p:extLst>
      <p:ext uri="{BB962C8B-B14F-4D97-AF65-F5344CB8AC3E}">
        <p14:creationId xmlns:p14="http://schemas.microsoft.com/office/powerpoint/2010/main" val="2396508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r>
              <a:rPr lang="en-US" b="1"/>
              <a:t>Before advancing to the Possibilities slide</a:t>
            </a:r>
            <a:r>
              <a:rPr lang="en-US"/>
              <a:t> with each area of wellbeing – brainstorm some ideas together, then provide the examples on the next slide for reference to complete the upcoming Task.</a:t>
            </a:r>
          </a:p>
        </p:txBody>
      </p:sp>
      <p:sp>
        <p:nvSpPr>
          <p:cNvPr id="4" name="Slide Number Placeholder 3"/>
          <p:cNvSpPr>
            <a:spLocks noGrp="1"/>
          </p:cNvSpPr>
          <p:nvPr>
            <p:ph type="sldNum" sz="quarter" idx="5"/>
          </p:nvPr>
        </p:nvSpPr>
        <p:spPr/>
        <p:txBody>
          <a:bodyPr/>
          <a:lstStyle/>
          <a:p>
            <a:fld id="{E5520D29-0D6D-4EDA-9916-D6DDE11F0929}" type="slidenum">
              <a:rPr lang="en-US"/>
              <a:t>5</a:t>
            </a:fld>
            <a:endParaRPr lang="en-US"/>
          </a:p>
        </p:txBody>
      </p:sp>
    </p:spTree>
    <p:extLst>
      <p:ext uri="{BB962C8B-B14F-4D97-AF65-F5344CB8AC3E}">
        <p14:creationId xmlns:p14="http://schemas.microsoft.com/office/powerpoint/2010/main" val="3407140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5"/>
          </p:nvPr>
        </p:nvSpPr>
        <p:spPr/>
        <p:txBody>
          <a:bodyPr/>
          <a:lstStyle/>
          <a:p>
            <a:fld id="{E5520D29-0D6D-4EDA-9916-D6DDE11F0929}" type="slidenum">
              <a:rPr lang="en-US"/>
              <a:t>6</a:t>
            </a:fld>
            <a:endParaRPr lang="en-US"/>
          </a:p>
        </p:txBody>
      </p:sp>
    </p:spTree>
    <p:extLst>
      <p:ext uri="{BB962C8B-B14F-4D97-AF65-F5344CB8AC3E}">
        <p14:creationId xmlns:p14="http://schemas.microsoft.com/office/powerpoint/2010/main" val="3997364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r>
              <a:rPr lang="en-US" b="1"/>
              <a:t>Before advancing to the Possibilities slide</a:t>
            </a:r>
            <a:r>
              <a:rPr lang="en-US"/>
              <a:t> with each area of wellbeing – brainstorm some ideas together, then provide the examples on the next slide for reference to complete the upcoming Task.</a:t>
            </a:r>
          </a:p>
          <a:p>
            <a:endParaRPr lang="en-US" b="1">
              <a:cs typeface="Calibri"/>
            </a:endParaRPr>
          </a:p>
        </p:txBody>
      </p:sp>
      <p:sp>
        <p:nvSpPr>
          <p:cNvPr id="4" name="Slide Number Placeholder 3"/>
          <p:cNvSpPr>
            <a:spLocks noGrp="1"/>
          </p:cNvSpPr>
          <p:nvPr>
            <p:ph type="sldNum" sz="quarter" idx="5"/>
          </p:nvPr>
        </p:nvSpPr>
        <p:spPr/>
        <p:txBody>
          <a:bodyPr/>
          <a:lstStyle/>
          <a:p>
            <a:fld id="{E5520D29-0D6D-4EDA-9916-D6DDE11F0929}" type="slidenum">
              <a:rPr lang="en-US"/>
              <a:t>7</a:t>
            </a:fld>
            <a:endParaRPr lang="en-US"/>
          </a:p>
        </p:txBody>
      </p:sp>
    </p:spTree>
    <p:extLst>
      <p:ext uri="{BB962C8B-B14F-4D97-AF65-F5344CB8AC3E}">
        <p14:creationId xmlns:p14="http://schemas.microsoft.com/office/powerpoint/2010/main" val="3394710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5"/>
          </p:nvPr>
        </p:nvSpPr>
        <p:spPr/>
        <p:txBody>
          <a:bodyPr/>
          <a:lstStyle/>
          <a:p>
            <a:fld id="{E5520D29-0D6D-4EDA-9916-D6DDE11F0929}" type="slidenum">
              <a:rPr lang="en-US"/>
              <a:t>8</a:t>
            </a:fld>
            <a:endParaRPr lang="en-US"/>
          </a:p>
        </p:txBody>
      </p:sp>
    </p:spTree>
    <p:extLst>
      <p:ext uri="{BB962C8B-B14F-4D97-AF65-F5344CB8AC3E}">
        <p14:creationId xmlns:p14="http://schemas.microsoft.com/office/powerpoint/2010/main" val="867154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r>
              <a:rPr lang="en-US" b="1"/>
              <a:t>Before advancing to the Possibilities slide</a:t>
            </a:r>
            <a:r>
              <a:rPr lang="en-US"/>
              <a:t> with each area of wellbeing – brainstorm some ideas together, then provide the examples on the next slide for reference to complete the upcoming Task.</a:t>
            </a:r>
          </a:p>
          <a:p>
            <a:endParaRPr lang="en-US" b="1">
              <a:cs typeface="Calibri"/>
            </a:endParaRPr>
          </a:p>
        </p:txBody>
      </p:sp>
      <p:sp>
        <p:nvSpPr>
          <p:cNvPr id="4" name="Slide Number Placeholder 3"/>
          <p:cNvSpPr>
            <a:spLocks noGrp="1"/>
          </p:cNvSpPr>
          <p:nvPr>
            <p:ph type="sldNum" sz="quarter" idx="5"/>
          </p:nvPr>
        </p:nvSpPr>
        <p:spPr/>
        <p:txBody>
          <a:bodyPr/>
          <a:lstStyle/>
          <a:p>
            <a:fld id="{E5520D29-0D6D-4EDA-9916-D6DDE11F0929}" type="slidenum">
              <a:rPr lang="en-US"/>
              <a:t>9</a:t>
            </a:fld>
            <a:endParaRPr lang="en-US"/>
          </a:p>
        </p:txBody>
      </p:sp>
    </p:spTree>
    <p:extLst>
      <p:ext uri="{BB962C8B-B14F-4D97-AF65-F5344CB8AC3E}">
        <p14:creationId xmlns:p14="http://schemas.microsoft.com/office/powerpoint/2010/main" val="2950625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5"/>
          </p:nvPr>
        </p:nvSpPr>
        <p:spPr/>
        <p:txBody>
          <a:bodyPr/>
          <a:lstStyle/>
          <a:p>
            <a:fld id="{E5520D29-0D6D-4EDA-9916-D6DDE11F0929}" type="slidenum">
              <a:rPr lang="en-US"/>
              <a:t>10</a:t>
            </a:fld>
            <a:endParaRPr lang="en-US"/>
          </a:p>
        </p:txBody>
      </p:sp>
    </p:spTree>
    <p:extLst>
      <p:ext uri="{BB962C8B-B14F-4D97-AF65-F5344CB8AC3E}">
        <p14:creationId xmlns:p14="http://schemas.microsoft.com/office/powerpoint/2010/main" val="1824047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EEC3803D-6E66-4C14-8CE2-EF603C850682}" type="datetimeFigureOut">
              <a:rPr lang="en-CA" smtClean="0"/>
              <a:t>2021-01-25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5D7D545-EE8A-4EC0-9625-B1CCB7727D25}" type="slidenum">
              <a:rPr lang="en-CA" smtClean="0"/>
              <a:t>‹#›</a:t>
            </a:fld>
            <a:endParaRPr lang="en-CA"/>
          </a:p>
        </p:txBody>
      </p:sp>
    </p:spTree>
    <p:extLst>
      <p:ext uri="{BB962C8B-B14F-4D97-AF65-F5344CB8AC3E}">
        <p14:creationId xmlns:p14="http://schemas.microsoft.com/office/powerpoint/2010/main" val="277587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EC3803D-6E66-4C14-8CE2-EF603C850682}" type="datetimeFigureOut">
              <a:rPr lang="en-CA" smtClean="0"/>
              <a:t>2021-01-25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5D7D545-EE8A-4EC0-9625-B1CCB7727D25}" type="slidenum">
              <a:rPr lang="en-CA" smtClean="0"/>
              <a:t>‹#›</a:t>
            </a:fld>
            <a:endParaRPr lang="en-CA"/>
          </a:p>
        </p:txBody>
      </p:sp>
    </p:spTree>
    <p:extLst>
      <p:ext uri="{BB962C8B-B14F-4D97-AF65-F5344CB8AC3E}">
        <p14:creationId xmlns:p14="http://schemas.microsoft.com/office/powerpoint/2010/main" val="709057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EC3803D-6E66-4C14-8CE2-EF603C850682}" type="datetimeFigureOut">
              <a:rPr lang="en-CA" smtClean="0"/>
              <a:t>2021-01-25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5D7D545-EE8A-4EC0-9625-B1CCB7727D25}" type="slidenum">
              <a:rPr lang="en-CA" smtClean="0"/>
              <a:t>‹#›</a:t>
            </a:fld>
            <a:endParaRPr lang="en-CA"/>
          </a:p>
        </p:txBody>
      </p:sp>
    </p:spTree>
    <p:extLst>
      <p:ext uri="{BB962C8B-B14F-4D97-AF65-F5344CB8AC3E}">
        <p14:creationId xmlns:p14="http://schemas.microsoft.com/office/powerpoint/2010/main" val="1214605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EC3803D-6E66-4C14-8CE2-EF603C850682}" type="datetimeFigureOut">
              <a:rPr lang="en-CA" smtClean="0"/>
              <a:t>2021-01-25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5D7D545-EE8A-4EC0-9625-B1CCB7727D25}" type="slidenum">
              <a:rPr lang="en-CA" smtClean="0"/>
              <a:t>‹#›</a:t>
            </a:fld>
            <a:endParaRPr lang="en-CA"/>
          </a:p>
        </p:txBody>
      </p:sp>
    </p:spTree>
    <p:extLst>
      <p:ext uri="{BB962C8B-B14F-4D97-AF65-F5344CB8AC3E}">
        <p14:creationId xmlns:p14="http://schemas.microsoft.com/office/powerpoint/2010/main" val="3657971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EC3803D-6E66-4C14-8CE2-EF603C850682}" type="datetimeFigureOut">
              <a:rPr lang="en-CA" smtClean="0"/>
              <a:t>2021-01-25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5D7D545-EE8A-4EC0-9625-B1CCB7727D25}" type="slidenum">
              <a:rPr lang="en-CA" smtClean="0"/>
              <a:t>‹#›</a:t>
            </a:fld>
            <a:endParaRPr lang="en-CA"/>
          </a:p>
        </p:txBody>
      </p:sp>
    </p:spTree>
    <p:extLst>
      <p:ext uri="{BB962C8B-B14F-4D97-AF65-F5344CB8AC3E}">
        <p14:creationId xmlns:p14="http://schemas.microsoft.com/office/powerpoint/2010/main" val="3471756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EEC3803D-6E66-4C14-8CE2-EF603C850682}" type="datetimeFigureOut">
              <a:rPr lang="en-CA" smtClean="0"/>
              <a:t>2021-01-25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5D7D545-EE8A-4EC0-9625-B1CCB7727D25}" type="slidenum">
              <a:rPr lang="en-CA" smtClean="0"/>
              <a:t>‹#›</a:t>
            </a:fld>
            <a:endParaRPr lang="en-CA"/>
          </a:p>
        </p:txBody>
      </p:sp>
    </p:spTree>
    <p:extLst>
      <p:ext uri="{BB962C8B-B14F-4D97-AF65-F5344CB8AC3E}">
        <p14:creationId xmlns:p14="http://schemas.microsoft.com/office/powerpoint/2010/main" val="2874816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EEC3803D-6E66-4C14-8CE2-EF603C850682}" type="datetimeFigureOut">
              <a:rPr lang="en-CA" smtClean="0"/>
              <a:t>2021-01-25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5D7D545-EE8A-4EC0-9625-B1CCB7727D25}" type="slidenum">
              <a:rPr lang="en-CA" smtClean="0"/>
              <a:t>‹#›</a:t>
            </a:fld>
            <a:endParaRPr lang="en-CA"/>
          </a:p>
        </p:txBody>
      </p:sp>
    </p:spTree>
    <p:extLst>
      <p:ext uri="{BB962C8B-B14F-4D97-AF65-F5344CB8AC3E}">
        <p14:creationId xmlns:p14="http://schemas.microsoft.com/office/powerpoint/2010/main" val="3461064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EEC3803D-6E66-4C14-8CE2-EF603C850682}" type="datetimeFigureOut">
              <a:rPr lang="en-CA" smtClean="0"/>
              <a:t>2021-01-25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5D7D545-EE8A-4EC0-9625-B1CCB7727D25}" type="slidenum">
              <a:rPr lang="en-CA" smtClean="0"/>
              <a:t>‹#›</a:t>
            </a:fld>
            <a:endParaRPr lang="en-CA"/>
          </a:p>
        </p:txBody>
      </p:sp>
    </p:spTree>
    <p:extLst>
      <p:ext uri="{BB962C8B-B14F-4D97-AF65-F5344CB8AC3E}">
        <p14:creationId xmlns:p14="http://schemas.microsoft.com/office/powerpoint/2010/main" val="4134113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C3803D-6E66-4C14-8CE2-EF603C850682}" type="datetimeFigureOut">
              <a:rPr lang="en-CA" smtClean="0"/>
              <a:t>2021-01-25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5D7D545-EE8A-4EC0-9625-B1CCB7727D25}" type="slidenum">
              <a:rPr lang="en-CA" smtClean="0"/>
              <a:t>‹#›</a:t>
            </a:fld>
            <a:endParaRPr lang="en-CA"/>
          </a:p>
        </p:txBody>
      </p:sp>
    </p:spTree>
    <p:extLst>
      <p:ext uri="{BB962C8B-B14F-4D97-AF65-F5344CB8AC3E}">
        <p14:creationId xmlns:p14="http://schemas.microsoft.com/office/powerpoint/2010/main" val="4010816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EC3803D-6E66-4C14-8CE2-EF603C850682}" type="datetimeFigureOut">
              <a:rPr lang="en-CA" smtClean="0"/>
              <a:t>2021-01-25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5D7D545-EE8A-4EC0-9625-B1CCB7727D25}" type="slidenum">
              <a:rPr lang="en-CA" smtClean="0"/>
              <a:t>‹#›</a:t>
            </a:fld>
            <a:endParaRPr lang="en-CA"/>
          </a:p>
        </p:txBody>
      </p:sp>
    </p:spTree>
    <p:extLst>
      <p:ext uri="{BB962C8B-B14F-4D97-AF65-F5344CB8AC3E}">
        <p14:creationId xmlns:p14="http://schemas.microsoft.com/office/powerpoint/2010/main" val="1372777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EC3803D-6E66-4C14-8CE2-EF603C850682}" type="datetimeFigureOut">
              <a:rPr lang="en-CA" smtClean="0"/>
              <a:t>2021-01-25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5D7D545-EE8A-4EC0-9625-B1CCB7727D25}" type="slidenum">
              <a:rPr lang="en-CA" smtClean="0"/>
              <a:t>‹#›</a:t>
            </a:fld>
            <a:endParaRPr lang="en-CA"/>
          </a:p>
        </p:txBody>
      </p:sp>
    </p:spTree>
    <p:extLst>
      <p:ext uri="{BB962C8B-B14F-4D97-AF65-F5344CB8AC3E}">
        <p14:creationId xmlns:p14="http://schemas.microsoft.com/office/powerpoint/2010/main" val="3381132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gs>
            <a:gs pos="1000">
              <a:srgbClr val="FFC000"/>
            </a:gs>
            <a:gs pos="0">
              <a:srgbClr val="FFC000"/>
            </a:gs>
            <a:gs pos="0">
              <a:schemeClr val="accent4"/>
            </a:gs>
            <a:gs pos="100000">
              <a:schemeClr val="accent4">
                <a:lumMod val="40000"/>
                <a:lumOff val="6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C3803D-6E66-4C14-8CE2-EF603C850682}" type="datetimeFigureOut">
              <a:rPr lang="en-CA" smtClean="0"/>
              <a:t>2021-01-25</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7D545-EE8A-4EC0-9625-B1CCB7727D25}" type="slidenum">
              <a:rPr lang="en-CA" smtClean="0"/>
              <a:t>‹#›</a:t>
            </a:fld>
            <a:endParaRPr lang="en-CA"/>
          </a:p>
        </p:txBody>
      </p:sp>
    </p:spTree>
    <p:extLst>
      <p:ext uri="{BB962C8B-B14F-4D97-AF65-F5344CB8AC3E}">
        <p14:creationId xmlns:p14="http://schemas.microsoft.com/office/powerpoint/2010/main" val="1166315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6.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1.png"/><Relationship Id="rId7"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9.svg"/><Relationship Id="rId11" Type="http://schemas.openxmlformats.org/officeDocument/2006/relationships/image" Target="../media/image34.jpe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jpeg"/><Relationship Id="rId9"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kidshelpphone.ca/get-info/quiz-practicing-enough-self-care/" TargetMode="External"/><Relationship Id="rId7"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kidshelpphone.ca/get-info/kids-help-phones-self-care-checklist"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7000">
              <a:schemeClr val="accent4">
                <a:lumMod val="60000"/>
                <a:lumOff val="40000"/>
              </a:schemeClr>
            </a:gs>
            <a:gs pos="1000">
              <a:srgbClr val="FFC000"/>
            </a:gs>
            <a:gs pos="0">
              <a:srgbClr val="FFC000"/>
            </a:gs>
            <a:gs pos="0">
              <a:schemeClr val="accent4"/>
            </a:gs>
            <a:gs pos="85000">
              <a:schemeClr val="accent4">
                <a:lumMod val="40000"/>
                <a:lumOff val="60000"/>
              </a:schemeClr>
            </a:gs>
          </a:gsLst>
          <a:lin ang="54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0" y="5257800"/>
            <a:ext cx="12192000" cy="1600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CA" sz="4000" b="1">
                <a:solidFill>
                  <a:schemeClr val="accent4"/>
                </a:solidFill>
                <a:cs typeface="Calibri"/>
              </a:rPr>
              <a:t>BUILDING A COMMUNITY OF CARE</a:t>
            </a:r>
          </a:p>
        </p:txBody>
      </p:sp>
      <p:sp>
        <p:nvSpPr>
          <p:cNvPr id="2" name="Title 1"/>
          <p:cNvSpPr>
            <a:spLocks noGrp="1"/>
          </p:cNvSpPr>
          <p:nvPr>
            <p:ph type="ctrTitle"/>
          </p:nvPr>
        </p:nvSpPr>
        <p:spPr>
          <a:xfrm>
            <a:off x="1205316" y="1005429"/>
            <a:ext cx="9548948" cy="1425165"/>
          </a:xfrm>
          <a:ln>
            <a:solidFill>
              <a:schemeClr val="tx1"/>
            </a:solidFill>
          </a:ln>
        </p:spPr>
        <p:txBody>
          <a:bodyPr>
            <a:normAutofit fontScale="90000"/>
          </a:bodyPr>
          <a:lstStyle/>
          <a:p>
            <a:br>
              <a:rPr lang="en-CA" sz="7200">
                <a:latin typeface="+mn-lt"/>
              </a:rPr>
            </a:br>
            <a:br>
              <a:rPr lang="en-CA" sz="7200">
                <a:latin typeface="+mn-lt"/>
              </a:rPr>
            </a:br>
            <a:br>
              <a:rPr lang="en-CA" sz="7200">
                <a:latin typeface="+mn-lt"/>
              </a:rPr>
            </a:br>
            <a:br>
              <a:rPr lang="en-CA" sz="7200">
                <a:latin typeface="+mn-lt"/>
              </a:rPr>
            </a:br>
            <a:br>
              <a:rPr lang="en-CA" sz="7200">
                <a:latin typeface="+mn-lt"/>
              </a:rPr>
            </a:br>
            <a:br>
              <a:rPr lang="en-CA" sz="7200">
                <a:latin typeface="+mn-lt"/>
              </a:rPr>
            </a:br>
            <a:br>
              <a:rPr lang="en-CA" sz="7200">
                <a:latin typeface="+mn-lt"/>
              </a:rPr>
            </a:br>
            <a:br>
              <a:rPr lang="en-CA" sz="7200">
                <a:latin typeface="+mn-lt"/>
              </a:rPr>
            </a:br>
            <a:br>
              <a:rPr lang="en-CA" sz="7200">
                <a:latin typeface="+mn-lt"/>
              </a:rPr>
            </a:br>
            <a:br>
              <a:rPr lang="en-CA" sz="7200">
                <a:latin typeface="+mn-lt"/>
              </a:rPr>
            </a:br>
            <a:br>
              <a:rPr lang="en-CA" sz="7200">
                <a:latin typeface="+mn-lt"/>
              </a:rPr>
            </a:br>
            <a:r>
              <a:rPr lang="en-CA" sz="7200">
                <a:latin typeface="+mn-lt"/>
              </a:rPr>
              <a:t>8. Ongoing Self-Care</a:t>
            </a:r>
            <a:endParaRPr lang="en-CA" sz="7200">
              <a:latin typeface="+mn-lt"/>
              <a:cs typeface="Calibri"/>
            </a:endParaRPr>
          </a:p>
        </p:txBody>
      </p:sp>
      <p:sp>
        <p:nvSpPr>
          <p:cNvPr id="3" name="Subtitle 2"/>
          <p:cNvSpPr>
            <a:spLocks noGrp="1"/>
          </p:cNvSpPr>
          <p:nvPr>
            <p:ph type="subTitle" idx="1"/>
          </p:nvPr>
        </p:nvSpPr>
        <p:spPr>
          <a:xfrm>
            <a:off x="1018903" y="3602038"/>
            <a:ext cx="9649097" cy="1655762"/>
          </a:xfrm>
        </p:spPr>
        <p:txBody>
          <a:bodyPr vert="horz" lIns="91440" tIns="45720" rIns="91440" bIns="45720" rtlCol="0" anchor="t">
            <a:normAutofit/>
          </a:bodyPr>
          <a:lstStyle/>
          <a:p>
            <a:r>
              <a:rPr lang="en-CA" sz="3200" b="1"/>
              <a:t>Module 2 – Understanding Identity &amp; Intersectionality</a:t>
            </a:r>
          </a:p>
          <a:p>
            <a:r>
              <a:rPr lang="en-CA" sz="3200" b="1"/>
              <a:t>(Secondary)</a:t>
            </a:r>
          </a:p>
        </p:txBody>
      </p:sp>
      <p:pic>
        <p:nvPicPr>
          <p:cNvPr id="6" name="Picture 5"/>
          <p:cNvPicPr>
            <a:picLocks noChangeAspect="1"/>
          </p:cNvPicPr>
          <p:nvPr/>
        </p:nvPicPr>
        <p:blipFill>
          <a:blip r:embed="rId2"/>
          <a:stretch>
            <a:fillRect/>
          </a:stretch>
        </p:blipFill>
        <p:spPr>
          <a:xfrm>
            <a:off x="517585" y="5429715"/>
            <a:ext cx="1383912" cy="1268078"/>
          </a:xfrm>
          <a:prstGeom prst="rect">
            <a:avLst/>
          </a:prstGeom>
        </p:spPr>
      </p:pic>
    </p:spTree>
    <p:extLst>
      <p:ext uri="{BB962C8B-B14F-4D97-AF65-F5344CB8AC3E}">
        <p14:creationId xmlns:p14="http://schemas.microsoft.com/office/powerpoint/2010/main" val="3008410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47000">
              <a:schemeClr val="accent4">
                <a:lumMod val="60000"/>
                <a:lumOff val="40000"/>
              </a:schemeClr>
            </a:gs>
            <a:gs pos="1000">
              <a:srgbClr val="FFC000"/>
            </a:gs>
            <a:gs pos="0">
              <a:srgbClr val="FFC000"/>
            </a:gs>
            <a:gs pos="0">
              <a:schemeClr val="accent4"/>
            </a:gs>
            <a:gs pos="85000">
              <a:schemeClr val="accent4">
                <a:lumMod val="40000"/>
                <a:lumOff val="60000"/>
              </a:schemeClr>
            </a:gs>
          </a:gsLst>
          <a:lin ang="54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0" y="5257800"/>
            <a:ext cx="12192000" cy="1600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CA" sz="4000" b="1">
              <a:solidFill>
                <a:schemeClr val="accent4"/>
              </a:solidFill>
              <a:ea typeface="+mn-lt"/>
              <a:cs typeface="+mn-lt"/>
            </a:endParaRPr>
          </a:p>
          <a:p>
            <a:pPr algn="ctr"/>
            <a:r>
              <a:rPr lang="en-CA" sz="4000" b="1">
                <a:solidFill>
                  <a:schemeClr val="accent4"/>
                </a:solidFill>
                <a:ea typeface="+mn-lt"/>
                <a:cs typeface="+mn-lt"/>
              </a:rPr>
              <a:t>BUILDING A COMMUNITY OF CARE</a:t>
            </a:r>
            <a:endParaRPr lang="en-CA" sz="4000">
              <a:solidFill>
                <a:schemeClr val="accent4"/>
              </a:solidFill>
              <a:ea typeface="+mn-lt"/>
              <a:cs typeface="+mn-lt"/>
            </a:endParaRPr>
          </a:p>
          <a:p>
            <a:pPr algn="ctr"/>
            <a:endParaRPr lang="en-CA" sz="4000">
              <a:cs typeface="Calibri"/>
            </a:endParaRPr>
          </a:p>
        </p:txBody>
      </p:sp>
      <p:sp>
        <p:nvSpPr>
          <p:cNvPr id="5" name="Title 4"/>
          <p:cNvSpPr>
            <a:spLocks noGrp="1"/>
          </p:cNvSpPr>
          <p:nvPr>
            <p:ph type="title"/>
          </p:nvPr>
        </p:nvSpPr>
        <p:spPr/>
        <p:txBody>
          <a:bodyPr>
            <a:normAutofit fontScale="90000"/>
          </a:bodyPr>
          <a:lstStyle/>
          <a:p>
            <a:pPr algn="ctr"/>
            <a:r>
              <a:rPr lang="en-CA" b="1">
                <a:latin typeface="+mn-lt"/>
                <a:cs typeface="Calibri"/>
              </a:rPr>
              <a:t>Possibilities of reflections, actions, or activities that will make me feel calmer or supported.</a:t>
            </a:r>
            <a:endParaRPr lang="en-CA" sz="7200">
              <a:latin typeface="+mn-lt"/>
              <a:cs typeface="Calibri"/>
            </a:endParaRPr>
          </a:p>
        </p:txBody>
      </p:sp>
      <p:sp>
        <p:nvSpPr>
          <p:cNvPr id="7" name="Content Placeholder 6"/>
          <p:cNvSpPr>
            <a:spLocks noGrp="1"/>
          </p:cNvSpPr>
          <p:nvPr>
            <p:ph idx="1"/>
          </p:nvPr>
        </p:nvSpPr>
        <p:spPr>
          <a:xfrm>
            <a:off x="191219" y="1825625"/>
            <a:ext cx="11867071" cy="4351338"/>
          </a:xfrm>
        </p:spPr>
        <p:txBody>
          <a:bodyPr vert="horz" lIns="91440" tIns="45720" rIns="91440" bIns="45720" rtlCol="0" anchor="t">
            <a:normAutofit/>
          </a:bodyPr>
          <a:lstStyle/>
          <a:p>
            <a:pPr marL="0" indent="0">
              <a:buNone/>
            </a:pPr>
            <a:r>
              <a:rPr lang="en-US" sz="4000">
                <a:ea typeface="+mn-lt"/>
                <a:cs typeface="+mn-lt"/>
              </a:rPr>
              <a:t>Reflecting on my emotions, talking to someone I trust, sharing something good that happened today, etc.</a:t>
            </a:r>
            <a:endParaRPr lang="en-CA" sz="4000">
              <a:ea typeface="+mn-lt"/>
              <a:cs typeface="+mn-lt"/>
            </a:endParaRPr>
          </a:p>
        </p:txBody>
      </p:sp>
      <p:pic>
        <p:nvPicPr>
          <p:cNvPr id="6" name="Picture 5"/>
          <p:cNvPicPr>
            <a:picLocks noChangeAspect="1"/>
          </p:cNvPicPr>
          <p:nvPr/>
        </p:nvPicPr>
        <p:blipFill>
          <a:blip r:embed="rId3"/>
          <a:stretch>
            <a:fillRect/>
          </a:stretch>
        </p:blipFill>
        <p:spPr>
          <a:xfrm>
            <a:off x="488830" y="5429715"/>
            <a:ext cx="1383912" cy="1268078"/>
          </a:xfrm>
          <a:prstGeom prst="rect">
            <a:avLst/>
          </a:prstGeom>
        </p:spPr>
      </p:pic>
      <p:pic>
        <p:nvPicPr>
          <p:cNvPr id="11" name="Picture 11" descr="Three teenagers taking a selfie on their mobile phone">
            <a:extLst>
              <a:ext uri="{FF2B5EF4-FFF2-40B4-BE49-F238E27FC236}">
                <a16:creationId xmlns:a16="http://schemas.microsoft.com/office/drawing/2014/main" id="{81E98C24-B73A-43E0-A001-0728D4E9CAF4}"/>
              </a:ext>
            </a:extLst>
          </p:cNvPr>
          <p:cNvPicPr>
            <a:picLocks noChangeAspect="1"/>
          </p:cNvPicPr>
          <p:nvPr/>
        </p:nvPicPr>
        <p:blipFill>
          <a:blip r:embed="rId4"/>
          <a:stretch>
            <a:fillRect/>
          </a:stretch>
        </p:blipFill>
        <p:spPr>
          <a:xfrm>
            <a:off x="8635042" y="3175498"/>
            <a:ext cx="2743199" cy="1829719"/>
          </a:xfrm>
          <a:prstGeom prst="rect">
            <a:avLst/>
          </a:prstGeom>
        </p:spPr>
      </p:pic>
      <p:pic>
        <p:nvPicPr>
          <p:cNvPr id="14" name="Graphic 14" descr="An open book">
            <a:extLst>
              <a:ext uri="{FF2B5EF4-FFF2-40B4-BE49-F238E27FC236}">
                <a16:creationId xmlns:a16="http://schemas.microsoft.com/office/drawing/2014/main" id="{64291A08-B6A2-4AA5-A1E5-A8ECF045EF4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5236" y="2476500"/>
            <a:ext cx="3429000" cy="3429000"/>
          </a:xfrm>
          <a:prstGeom prst="rect">
            <a:avLst/>
          </a:prstGeom>
        </p:spPr>
      </p:pic>
      <p:pic>
        <p:nvPicPr>
          <p:cNvPr id="16" name="Graphic 16" descr="Chat with solid fill">
            <a:extLst>
              <a:ext uri="{FF2B5EF4-FFF2-40B4-BE49-F238E27FC236}">
                <a16:creationId xmlns:a16="http://schemas.microsoft.com/office/drawing/2014/main" id="{89B37086-BDE1-405E-A38B-27558C4EFAC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05555" y="2986178"/>
            <a:ext cx="2208361" cy="2193984"/>
          </a:xfrm>
          <a:prstGeom prst="rect">
            <a:avLst/>
          </a:prstGeom>
        </p:spPr>
      </p:pic>
    </p:spTree>
    <p:extLst>
      <p:ext uri="{BB962C8B-B14F-4D97-AF65-F5344CB8AC3E}">
        <p14:creationId xmlns:p14="http://schemas.microsoft.com/office/powerpoint/2010/main" val="1580833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47000">
              <a:schemeClr val="accent4">
                <a:lumMod val="60000"/>
                <a:lumOff val="40000"/>
              </a:schemeClr>
            </a:gs>
            <a:gs pos="1000">
              <a:srgbClr val="FFC000"/>
            </a:gs>
            <a:gs pos="0">
              <a:srgbClr val="FFC000"/>
            </a:gs>
            <a:gs pos="0">
              <a:schemeClr val="accent4"/>
            </a:gs>
            <a:gs pos="85000">
              <a:schemeClr val="accent4">
                <a:lumMod val="40000"/>
                <a:lumOff val="60000"/>
              </a:schemeClr>
            </a:gs>
          </a:gsLst>
          <a:lin ang="54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0" y="5257800"/>
            <a:ext cx="12192000" cy="1600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CA" sz="4000" b="1">
              <a:solidFill>
                <a:schemeClr val="accent4"/>
              </a:solidFill>
              <a:ea typeface="+mn-lt"/>
              <a:cs typeface="+mn-lt"/>
            </a:endParaRPr>
          </a:p>
          <a:p>
            <a:pPr algn="ctr"/>
            <a:r>
              <a:rPr lang="en-CA" sz="4000" b="1">
                <a:solidFill>
                  <a:schemeClr val="accent4"/>
                </a:solidFill>
                <a:ea typeface="+mn-lt"/>
                <a:cs typeface="+mn-lt"/>
              </a:rPr>
              <a:t>BUILDING A COMMUNITY OF CARE</a:t>
            </a:r>
            <a:endParaRPr lang="en-CA" sz="4000">
              <a:solidFill>
                <a:schemeClr val="accent4"/>
              </a:solidFill>
              <a:ea typeface="+mn-lt"/>
              <a:cs typeface="+mn-lt"/>
            </a:endParaRPr>
          </a:p>
          <a:p>
            <a:pPr algn="ctr"/>
            <a:endParaRPr lang="en-CA" sz="4000">
              <a:cs typeface="Calibri"/>
            </a:endParaRPr>
          </a:p>
        </p:txBody>
      </p:sp>
      <p:sp>
        <p:nvSpPr>
          <p:cNvPr id="5" name="Title 4"/>
          <p:cNvSpPr>
            <a:spLocks noGrp="1"/>
          </p:cNvSpPr>
          <p:nvPr>
            <p:ph type="title"/>
          </p:nvPr>
        </p:nvSpPr>
        <p:spPr>
          <a:xfrm>
            <a:off x="838200" y="5691"/>
            <a:ext cx="10515600" cy="1325563"/>
          </a:xfrm>
        </p:spPr>
        <p:txBody>
          <a:bodyPr>
            <a:normAutofit/>
          </a:bodyPr>
          <a:lstStyle/>
          <a:p>
            <a:pPr algn="ctr"/>
            <a:r>
              <a:rPr lang="en-US" sz="6000" b="1" i="1">
                <a:latin typeface="Calibri"/>
                <a:ea typeface="+mj-lt"/>
                <a:cs typeface="+mj-lt"/>
              </a:rPr>
              <a:t>What is Spiritual Wellbeing?</a:t>
            </a:r>
            <a:endParaRPr lang="en-US" sz="7200" b="1">
              <a:ea typeface="+mj-lt"/>
              <a:cs typeface="+mj-lt"/>
            </a:endParaRPr>
          </a:p>
        </p:txBody>
      </p:sp>
      <p:sp>
        <p:nvSpPr>
          <p:cNvPr id="7" name="Content Placeholder 6"/>
          <p:cNvSpPr>
            <a:spLocks noGrp="1"/>
          </p:cNvSpPr>
          <p:nvPr>
            <p:ph idx="1"/>
          </p:nvPr>
        </p:nvSpPr>
        <p:spPr>
          <a:xfrm>
            <a:off x="823823" y="1423059"/>
            <a:ext cx="10515600" cy="4351338"/>
          </a:xfrm>
        </p:spPr>
        <p:txBody>
          <a:bodyPr vert="horz" lIns="91440" tIns="45720" rIns="91440" bIns="45720" rtlCol="0" anchor="t">
            <a:normAutofit/>
          </a:bodyPr>
          <a:lstStyle/>
          <a:p>
            <a:pPr marL="0" indent="0">
              <a:buNone/>
            </a:pPr>
            <a:r>
              <a:rPr lang="en-US" sz="4000">
                <a:ea typeface="+mn-lt"/>
                <a:cs typeface="+mn-lt"/>
              </a:rPr>
              <a:t>Taking care of your Spirit or Spirituality. Doing or reflection that makes you feel whole, calm, balanced or replenishes your energy or nourishes your core.</a:t>
            </a:r>
            <a:endParaRPr lang="en-CA" sz="4000">
              <a:ea typeface="+mn-lt"/>
              <a:cs typeface="+mn-lt"/>
            </a:endParaRPr>
          </a:p>
        </p:txBody>
      </p:sp>
      <p:pic>
        <p:nvPicPr>
          <p:cNvPr id="6" name="Picture 5"/>
          <p:cNvPicPr>
            <a:picLocks noChangeAspect="1"/>
          </p:cNvPicPr>
          <p:nvPr/>
        </p:nvPicPr>
        <p:blipFill>
          <a:blip r:embed="rId3"/>
          <a:stretch>
            <a:fillRect/>
          </a:stretch>
        </p:blipFill>
        <p:spPr>
          <a:xfrm>
            <a:off x="488830" y="5429715"/>
            <a:ext cx="1383912" cy="1268078"/>
          </a:xfrm>
          <a:prstGeom prst="rect">
            <a:avLst/>
          </a:prstGeom>
        </p:spPr>
      </p:pic>
      <p:pic>
        <p:nvPicPr>
          <p:cNvPr id="2" name="Picture 2" descr="Hands holding cup of hot drink">
            <a:extLst>
              <a:ext uri="{FF2B5EF4-FFF2-40B4-BE49-F238E27FC236}">
                <a16:creationId xmlns:a16="http://schemas.microsoft.com/office/drawing/2014/main" id="{28E10D67-F96A-4F8A-869D-8BE550125E59}"/>
              </a:ext>
            </a:extLst>
          </p:cNvPr>
          <p:cNvPicPr>
            <a:picLocks noChangeAspect="1"/>
          </p:cNvPicPr>
          <p:nvPr/>
        </p:nvPicPr>
        <p:blipFill>
          <a:blip r:embed="rId4"/>
          <a:stretch>
            <a:fillRect/>
          </a:stretch>
        </p:blipFill>
        <p:spPr>
          <a:xfrm>
            <a:off x="4810663" y="3305577"/>
            <a:ext cx="2470030" cy="1612693"/>
          </a:xfrm>
          <a:prstGeom prst="rect">
            <a:avLst/>
          </a:prstGeom>
        </p:spPr>
      </p:pic>
      <p:pic>
        <p:nvPicPr>
          <p:cNvPr id="3" name="Picture 7" descr="Sun shining through a forest">
            <a:extLst>
              <a:ext uri="{FF2B5EF4-FFF2-40B4-BE49-F238E27FC236}">
                <a16:creationId xmlns:a16="http://schemas.microsoft.com/office/drawing/2014/main" id="{2A1A9CA4-C406-4934-B799-03FFF3044DD2}"/>
              </a:ext>
            </a:extLst>
          </p:cNvPr>
          <p:cNvPicPr>
            <a:picLocks noChangeAspect="1"/>
          </p:cNvPicPr>
          <p:nvPr/>
        </p:nvPicPr>
        <p:blipFill>
          <a:blip r:embed="rId5"/>
          <a:stretch>
            <a:fillRect/>
          </a:stretch>
        </p:blipFill>
        <p:spPr>
          <a:xfrm>
            <a:off x="8232477" y="3297628"/>
            <a:ext cx="2556293" cy="1614215"/>
          </a:xfrm>
          <a:prstGeom prst="rect">
            <a:avLst/>
          </a:prstGeom>
        </p:spPr>
      </p:pic>
      <p:pic>
        <p:nvPicPr>
          <p:cNvPr id="10" name="Graphic 10" descr="Battery charging with solid fill">
            <a:extLst>
              <a:ext uri="{FF2B5EF4-FFF2-40B4-BE49-F238E27FC236}">
                <a16:creationId xmlns:a16="http://schemas.microsoft.com/office/drawing/2014/main" id="{85CB3EF5-0D4F-442F-ACBC-66AEFDF87E7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45102" y="3604404"/>
            <a:ext cx="1604513" cy="1245079"/>
          </a:xfrm>
          <a:prstGeom prst="rect">
            <a:avLst/>
          </a:prstGeom>
        </p:spPr>
      </p:pic>
    </p:spTree>
    <p:extLst>
      <p:ext uri="{BB962C8B-B14F-4D97-AF65-F5344CB8AC3E}">
        <p14:creationId xmlns:p14="http://schemas.microsoft.com/office/powerpoint/2010/main" val="3432396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47000">
              <a:schemeClr val="accent4">
                <a:lumMod val="60000"/>
                <a:lumOff val="40000"/>
              </a:schemeClr>
            </a:gs>
            <a:gs pos="1000">
              <a:srgbClr val="FFC000"/>
            </a:gs>
            <a:gs pos="0">
              <a:srgbClr val="FFC000"/>
            </a:gs>
            <a:gs pos="0">
              <a:schemeClr val="accent4"/>
            </a:gs>
            <a:gs pos="85000">
              <a:schemeClr val="accent4">
                <a:lumMod val="40000"/>
                <a:lumOff val="60000"/>
              </a:schemeClr>
            </a:gs>
          </a:gsLst>
          <a:lin ang="54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0" y="5257800"/>
            <a:ext cx="12192000" cy="1600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CA" sz="4000" b="1">
              <a:solidFill>
                <a:schemeClr val="accent4"/>
              </a:solidFill>
              <a:ea typeface="+mn-lt"/>
              <a:cs typeface="+mn-lt"/>
            </a:endParaRPr>
          </a:p>
          <a:p>
            <a:pPr algn="ctr"/>
            <a:r>
              <a:rPr lang="en-CA" sz="4000" b="1">
                <a:solidFill>
                  <a:schemeClr val="accent4"/>
                </a:solidFill>
                <a:ea typeface="+mn-lt"/>
                <a:cs typeface="+mn-lt"/>
              </a:rPr>
              <a:t>BUILDING A COMMUNITY OF CARE</a:t>
            </a:r>
            <a:endParaRPr lang="en-CA" sz="4000">
              <a:solidFill>
                <a:schemeClr val="accent4"/>
              </a:solidFill>
              <a:ea typeface="+mn-lt"/>
              <a:cs typeface="+mn-lt"/>
            </a:endParaRPr>
          </a:p>
          <a:p>
            <a:pPr algn="ctr"/>
            <a:endParaRPr lang="en-CA" sz="4000">
              <a:cs typeface="Calibri"/>
            </a:endParaRPr>
          </a:p>
        </p:txBody>
      </p:sp>
      <p:sp>
        <p:nvSpPr>
          <p:cNvPr id="5" name="Title 4"/>
          <p:cNvSpPr>
            <a:spLocks noGrp="1"/>
          </p:cNvSpPr>
          <p:nvPr>
            <p:ph type="title"/>
          </p:nvPr>
        </p:nvSpPr>
        <p:spPr/>
        <p:txBody>
          <a:bodyPr>
            <a:normAutofit/>
          </a:bodyPr>
          <a:lstStyle/>
          <a:p>
            <a:pPr algn="ctr"/>
            <a:r>
              <a:rPr lang="en-CA" b="1">
                <a:latin typeface="+mn-lt"/>
                <a:cs typeface="Calibri"/>
              </a:rPr>
              <a:t>Possibilities of what spiritual or spirit activities and thoughts could mean to me.</a:t>
            </a:r>
            <a:endParaRPr lang="en-CA" sz="7200">
              <a:latin typeface="+mn-lt"/>
              <a:cs typeface="Calibri"/>
            </a:endParaRPr>
          </a:p>
        </p:txBody>
      </p:sp>
      <p:sp>
        <p:nvSpPr>
          <p:cNvPr id="7" name="Content Placeholder 6"/>
          <p:cNvSpPr>
            <a:spLocks noGrp="1"/>
          </p:cNvSpPr>
          <p:nvPr>
            <p:ph idx="1"/>
          </p:nvPr>
        </p:nvSpPr>
        <p:spPr>
          <a:xfrm>
            <a:off x="493144" y="1825625"/>
            <a:ext cx="11263222" cy="4351338"/>
          </a:xfrm>
        </p:spPr>
        <p:txBody>
          <a:bodyPr vert="horz" lIns="91440" tIns="45720" rIns="91440" bIns="45720" rtlCol="0" anchor="t">
            <a:normAutofit/>
          </a:bodyPr>
          <a:lstStyle/>
          <a:p>
            <a:pPr marL="0" indent="0">
              <a:buNone/>
            </a:pPr>
            <a:r>
              <a:rPr lang="en-US" sz="4000">
                <a:ea typeface="+mn-lt"/>
                <a:cs typeface="+mn-lt"/>
              </a:rPr>
              <a:t>Reading a Religious teaching/text, being in nature,</a:t>
            </a:r>
            <a:endParaRPr lang="en-CA" sz="4000">
              <a:ea typeface="+mn-lt"/>
              <a:cs typeface="+mn-lt"/>
            </a:endParaRPr>
          </a:p>
          <a:p>
            <a:pPr marL="0" indent="0">
              <a:buNone/>
            </a:pPr>
            <a:r>
              <a:rPr lang="en-US" sz="4000">
                <a:ea typeface="+mn-lt"/>
                <a:cs typeface="+mn-lt"/>
              </a:rPr>
              <a:t>human connection, meditation, doing something for someone else, etc.</a:t>
            </a:r>
            <a:endParaRPr lang="en-CA" sz="4000">
              <a:ea typeface="+mn-lt"/>
              <a:cs typeface="+mn-lt"/>
            </a:endParaRPr>
          </a:p>
        </p:txBody>
      </p:sp>
      <p:pic>
        <p:nvPicPr>
          <p:cNvPr id="6" name="Picture 5"/>
          <p:cNvPicPr>
            <a:picLocks noChangeAspect="1"/>
          </p:cNvPicPr>
          <p:nvPr/>
        </p:nvPicPr>
        <p:blipFill>
          <a:blip r:embed="rId3"/>
          <a:stretch>
            <a:fillRect/>
          </a:stretch>
        </p:blipFill>
        <p:spPr>
          <a:xfrm>
            <a:off x="488830" y="5429715"/>
            <a:ext cx="1383912" cy="1268078"/>
          </a:xfrm>
          <a:prstGeom prst="rect">
            <a:avLst/>
          </a:prstGeom>
        </p:spPr>
      </p:pic>
      <p:pic>
        <p:nvPicPr>
          <p:cNvPr id="3" name="Picture 7" descr="Person doing relaxing exercises on a mat">
            <a:extLst>
              <a:ext uri="{FF2B5EF4-FFF2-40B4-BE49-F238E27FC236}">
                <a16:creationId xmlns:a16="http://schemas.microsoft.com/office/drawing/2014/main" id="{6DB75600-4511-4876-A3BD-955295B819EC}"/>
              </a:ext>
            </a:extLst>
          </p:cNvPr>
          <p:cNvPicPr>
            <a:picLocks noChangeAspect="1"/>
          </p:cNvPicPr>
          <p:nvPr/>
        </p:nvPicPr>
        <p:blipFill>
          <a:blip r:embed="rId4"/>
          <a:stretch>
            <a:fillRect/>
          </a:stretch>
        </p:blipFill>
        <p:spPr>
          <a:xfrm>
            <a:off x="8965721" y="3236457"/>
            <a:ext cx="2743199" cy="1707802"/>
          </a:xfrm>
          <a:prstGeom prst="rect">
            <a:avLst/>
          </a:prstGeom>
        </p:spPr>
      </p:pic>
      <p:pic>
        <p:nvPicPr>
          <p:cNvPr id="9" name="Graphic 9" descr="Weights Uneven with solid fill">
            <a:extLst>
              <a:ext uri="{FF2B5EF4-FFF2-40B4-BE49-F238E27FC236}">
                <a16:creationId xmlns:a16="http://schemas.microsoft.com/office/drawing/2014/main" id="{717E79F9-B195-4A1C-A5CE-138EA7998D0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06461" y="3618781"/>
            <a:ext cx="1101305" cy="1101305"/>
          </a:xfrm>
          <a:prstGeom prst="rect">
            <a:avLst/>
          </a:prstGeom>
        </p:spPr>
      </p:pic>
      <p:pic>
        <p:nvPicPr>
          <p:cNvPr id="10" name="Graphic 10" descr="Mental Health with solid fill">
            <a:extLst>
              <a:ext uri="{FF2B5EF4-FFF2-40B4-BE49-F238E27FC236}">
                <a16:creationId xmlns:a16="http://schemas.microsoft.com/office/drawing/2014/main" id="{60B1C615-352A-4674-8AE2-A8E946FBD80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70008" y="4006970"/>
            <a:ext cx="1173192" cy="1173192"/>
          </a:xfrm>
          <a:prstGeom prst="rect">
            <a:avLst/>
          </a:prstGeom>
        </p:spPr>
      </p:pic>
      <p:pic>
        <p:nvPicPr>
          <p:cNvPr id="11" name="Graphic 11" descr="Peace Sign with solid fill">
            <a:extLst>
              <a:ext uri="{FF2B5EF4-FFF2-40B4-BE49-F238E27FC236}">
                <a16:creationId xmlns:a16="http://schemas.microsoft.com/office/drawing/2014/main" id="{EA01F1B6-FA99-4973-9477-26E515B79B9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9178" y="3676290"/>
            <a:ext cx="1029418" cy="986286"/>
          </a:xfrm>
          <a:prstGeom prst="rect">
            <a:avLst/>
          </a:prstGeom>
        </p:spPr>
      </p:pic>
      <p:pic>
        <p:nvPicPr>
          <p:cNvPr id="12" name="Picture 12" descr="Child reading outside a tent in mountains">
            <a:extLst>
              <a:ext uri="{FF2B5EF4-FFF2-40B4-BE49-F238E27FC236}">
                <a16:creationId xmlns:a16="http://schemas.microsoft.com/office/drawing/2014/main" id="{B17DF4DE-9B0D-4B1B-8F8D-884F46AE3859}"/>
              </a:ext>
            </a:extLst>
          </p:cNvPr>
          <p:cNvPicPr>
            <a:picLocks noChangeAspect="1"/>
          </p:cNvPicPr>
          <p:nvPr/>
        </p:nvPicPr>
        <p:blipFill>
          <a:blip r:embed="rId11"/>
          <a:stretch>
            <a:fillRect/>
          </a:stretch>
        </p:blipFill>
        <p:spPr>
          <a:xfrm>
            <a:off x="5069457" y="3177521"/>
            <a:ext cx="2743199" cy="1825674"/>
          </a:xfrm>
          <a:prstGeom prst="rect">
            <a:avLst/>
          </a:prstGeom>
        </p:spPr>
      </p:pic>
    </p:spTree>
    <p:extLst>
      <p:ext uri="{BB962C8B-B14F-4D97-AF65-F5344CB8AC3E}">
        <p14:creationId xmlns:p14="http://schemas.microsoft.com/office/powerpoint/2010/main" val="3306740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47000">
              <a:schemeClr val="accent4">
                <a:lumMod val="60000"/>
                <a:lumOff val="40000"/>
              </a:schemeClr>
            </a:gs>
            <a:gs pos="1000">
              <a:srgbClr val="FFC000"/>
            </a:gs>
            <a:gs pos="0">
              <a:srgbClr val="FFC000"/>
            </a:gs>
            <a:gs pos="0">
              <a:schemeClr val="accent4"/>
            </a:gs>
            <a:gs pos="85000">
              <a:schemeClr val="accent4">
                <a:lumMod val="40000"/>
                <a:lumOff val="60000"/>
              </a:schemeClr>
            </a:gs>
          </a:gsLst>
          <a:lin ang="54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0" y="5257800"/>
            <a:ext cx="12192000" cy="1600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CA" sz="4000" b="1">
              <a:solidFill>
                <a:schemeClr val="accent4"/>
              </a:solidFill>
              <a:ea typeface="+mn-lt"/>
              <a:cs typeface="+mn-lt"/>
            </a:endParaRPr>
          </a:p>
          <a:p>
            <a:pPr algn="ctr"/>
            <a:r>
              <a:rPr lang="en-CA" sz="4000" b="1">
                <a:solidFill>
                  <a:schemeClr val="accent4"/>
                </a:solidFill>
                <a:ea typeface="+mn-lt"/>
                <a:cs typeface="+mn-lt"/>
              </a:rPr>
              <a:t>BUILDING A COMMUNITY OF CARE</a:t>
            </a:r>
            <a:endParaRPr lang="en-CA" sz="4000">
              <a:solidFill>
                <a:schemeClr val="accent4"/>
              </a:solidFill>
              <a:ea typeface="+mn-lt"/>
              <a:cs typeface="+mn-lt"/>
            </a:endParaRPr>
          </a:p>
          <a:p>
            <a:pPr algn="ctr"/>
            <a:endParaRPr lang="en-CA" sz="4000">
              <a:cs typeface="Calibri"/>
            </a:endParaRPr>
          </a:p>
        </p:txBody>
      </p:sp>
      <p:sp>
        <p:nvSpPr>
          <p:cNvPr id="5" name="Title 4"/>
          <p:cNvSpPr>
            <a:spLocks noGrp="1"/>
          </p:cNvSpPr>
          <p:nvPr>
            <p:ph type="title"/>
          </p:nvPr>
        </p:nvSpPr>
        <p:spPr>
          <a:xfrm>
            <a:off x="838200" y="5691"/>
            <a:ext cx="10515600" cy="1325563"/>
          </a:xfrm>
        </p:spPr>
        <p:txBody>
          <a:bodyPr>
            <a:normAutofit fontScale="90000"/>
          </a:bodyPr>
          <a:lstStyle/>
          <a:p>
            <a:pPr algn="ctr"/>
            <a:r>
              <a:rPr lang="en-CA" sz="6000" b="1" i="1">
                <a:latin typeface="+mn-lt"/>
                <a:cs typeface="Calibri"/>
              </a:rPr>
              <a:t>TASK: Ongoing Self-Care Check-In</a:t>
            </a:r>
            <a:endParaRPr lang="en-US"/>
          </a:p>
        </p:txBody>
      </p:sp>
      <p:sp>
        <p:nvSpPr>
          <p:cNvPr id="7" name="Content Placeholder 6"/>
          <p:cNvSpPr>
            <a:spLocks noGrp="1"/>
          </p:cNvSpPr>
          <p:nvPr>
            <p:ph idx="1"/>
          </p:nvPr>
        </p:nvSpPr>
        <p:spPr>
          <a:xfrm>
            <a:off x="608163" y="1178644"/>
            <a:ext cx="11004429" cy="3934395"/>
          </a:xfrm>
        </p:spPr>
        <p:txBody>
          <a:bodyPr vert="horz" lIns="91440" tIns="45720" rIns="91440" bIns="45720" rtlCol="0" anchor="t">
            <a:normAutofit fontScale="92500"/>
          </a:bodyPr>
          <a:lstStyle/>
          <a:p>
            <a:pPr marL="0" indent="0">
              <a:buNone/>
            </a:pPr>
            <a:r>
              <a:rPr lang="en-US" sz="4000">
                <a:ea typeface="+mn-lt"/>
                <a:cs typeface="+mn-lt"/>
              </a:rPr>
              <a:t>For each of the 4 types of Wellbeing – Physical, Mental, Emotional, and Spiritual jot down as many activities/ actions that you use already for ongoing Self-Care. Your 4 lists or a mind map should reflect how you recharge your batteries in order to function, feel healthy, or be productive. These activities/actions might take place daily, weekly, or monthly. </a:t>
            </a:r>
          </a:p>
        </p:txBody>
      </p:sp>
      <p:pic>
        <p:nvPicPr>
          <p:cNvPr id="6" name="Picture 5"/>
          <p:cNvPicPr>
            <a:picLocks noChangeAspect="1"/>
          </p:cNvPicPr>
          <p:nvPr/>
        </p:nvPicPr>
        <p:blipFill>
          <a:blip r:embed="rId3"/>
          <a:stretch>
            <a:fillRect/>
          </a:stretch>
        </p:blipFill>
        <p:spPr>
          <a:xfrm>
            <a:off x="488830" y="5429715"/>
            <a:ext cx="1383912" cy="1268078"/>
          </a:xfrm>
          <a:prstGeom prst="rect">
            <a:avLst/>
          </a:prstGeom>
        </p:spPr>
      </p:pic>
    </p:spTree>
    <p:extLst>
      <p:ext uri="{BB962C8B-B14F-4D97-AF65-F5344CB8AC3E}">
        <p14:creationId xmlns:p14="http://schemas.microsoft.com/office/powerpoint/2010/main" val="1269408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47000">
              <a:schemeClr val="accent4">
                <a:lumMod val="60000"/>
                <a:lumOff val="40000"/>
              </a:schemeClr>
            </a:gs>
            <a:gs pos="1000">
              <a:srgbClr val="FFC000"/>
            </a:gs>
            <a:gs pos="0">
              <a:srgbClr val="FFC000"/>
            </a:gs>
            <a:gs pos="0">
              <a:schemeClr val="accent4"/>
            </a:gs>
            <a:gs pos="85000">
              <a:schemeClr val="accent4">
                <a:lumMod val="40000"/>
                <a:lumOff val="60000"/>
              </a:schemeClr>
            </a:gs>
          </a:gsLst>
          <a:lin ang="54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0" y="5257800"/>
            <a:ext cx="12192000" cy="1600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CA" sz="4000" b="1">
              <a:solidFill>
                <a:schemeClr val="accent4"/>
              </a:solidFill>
              <a:ea typeface="+mn-lt"/>
              <a:cs typeface="+mn-lt"/>
            </a:endParaRPr>
          </a:p>
          <a:p>
            <a:pPr algn="ctr"/>
            <a:r>
              <a:rPr lang="en-CA" sz="4000" b="1">
                <a:solidFill>
                  <a:schemeClr val="accent4"/>
                </a:solidFill>
                <a:ea typeface="+mn-lt"/>
                <a:cs typeface="+mn-lt"/>
              </a:rPr>
              <a:t>BUILDING A COMMUNITY OF CARE</a:t>
            </a:r>
            <a:endParaRPr lang="en-CA" sz="4000">
              <a:solidFill>
                <a:schemeClr val="accent4"/>
              </a:solidFill>
              <a:ea typeface="+mn-lt"/>
              <a:cs typeface="+mn-lt"/>
            </a:endParaRPr>
          </a:p>
          <a:p>
            <a:pPr algn="ctr"/>
            <a:endParaRPr lang="en-CA" sz="4000">
              <a:cs typeface="Calibri"/>
            </a:endParaRPr>
          </a:p>
        </p:txBody>
      </p:sp>
      <p:sp>
        <p:nvSpPr>
          <p:cNvPr id="5" name="Title 4"/>
          <p:cNvSpPr>
            <a:spLocks noGrp="1"/>
          </p:cNvSpPr>
          <p:nvPr>
            <p:ph type="title"/>
          </p:nvPr>
        </p:nvSpPr>
        <p:spPr>
          <a:xfrm>
            <a:off x="838200" y="163842"/>
            <a:ext cx="10515600" cy="1325563"/>
          </a:xfrm>
        </p:spPr>
        <p:txBody>
          <a:bodyPr>
            <a:normAutofit/>
          </a:bodyPr>
          <a:lstStyle/>
          <a:p>
            <a:r>
              <a:rPr lang="en-CA" sz="5400" b="1" i="1">
                <a:latin typeface="Calibri"/>
                <a:ea typeface="+mj-lt"/>
                <a:cs typeface="+mj-lt"/>
              </a:rPr>
              <a:t>TASK: Ongoing Self-Care Check-In</a:t>
            </a:r>
            <a:endParaRPr lang="en-US" sz="5400">
              <a:latin typeface="Calibri"/>
            </a:endParaRPr>
          </a:p>
        </p:txBody>
      </p:sp>
      <p:sp>
        <p:nvSpPr>
          <p:cNvPr id="7" name="Content Placeholder 6"/>
          <p:cNvSpPr>
            <a:spLocks noGrp="1"/>
          </p:cNvSpPr>
          <p:nvPr>
            <p:ph idx="1"/>
          </p:nvPr>
        </p:nvSpPr>
        <p:spPr>
          <a:xfrm>
            <a:off x="493144" y="1207399"/>
            <a:ext cx="11205713" cy="3819376"/>
          </a:xfrm>
        </p:spPr>
        <p:txBody>
          <a:bodyPr vert="horz" lIns="91440" tIns="45720" rIns="91440" bIns="45720" rtlCol="0" anchor="t">
            <a:normAutofit fontScale="92500" lnSpcReduction="10000"/>
          </a:bodyPr>
          <a:lstStyle/>
          <a:p>
            <a:pPr marL="0" indent="0">
              <a:buNone/>
            </a:pPr>
            <a:r>
              <a:rPr lang="en-US" sz="4000">
                <a:ea typeface="+mn-lt"/>
                <a:cs typeface="+mn-lt"/>
              </a:rPr>
              <a:t>When your lists or mind map are complete note which areas of your wellbeing are being maintained through your ongoing self-care activities/actions and which areas could use some attention to improve your overall wellbeing. Do you have a support network of caring adults, family, and friends? Who are they? Make a list, so when you are low/stressed, you do not have to think about who you could talk to.</a:t>
            </a:r>
          </a:p>
        </p:txBody>
      </p:sp>
      <p:pic>
        <p:nvPicPr>
          <p:cNvPr id="6" name="Picture 5"/>
          <p:cNvPicPr>
            <a:picLocks noChangeAspect="1"/>
          </p:cNvPicPr>
          <p:nvPr/>
        </p:nvPicPr>
        <p:blipFill>
          <a:blip r:embed="rId3"/>
          <a:stretch>
            <a:fillRect/>
          </a:stretch>
        </p:blipFill>
        <p:spPr>
          <a:xfrm>
            <a:off x="488830" y="5429715"/>
            <a:ext cx="1383912" cy="1268078"/>
          </a:xfrm>
          <a:prstGeom prst="rect">
            <a:avLst/>
          </a:prstGeom>
        </p:spPr>
      </p:pic>
    </p:spTree>
    <p:extLst>
      <p:ext uri="{BB962C8B-B14F-4D97-AF65-F5344CB8AC3E}">
        <p14:creationId xmlns:p14="http://schemas.microsoft.com/office/powerpoint/2010/main" val="3679030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47000">
              <a:schemeClr val="accent4">
                <a:lumMod val="60000"/>
                <a:lumOff val="40000"/>
              </a:schemeClr>
            </a:gs>
            <a:gs pos="1000">
              <a:srgbClr val="FFC000"/>
            </a:gs>
            <a:gs pos="0">
              <a:srgbClr val="FFC000"/>
            </a:gs>
            <a:gs pos="0">
              <a:schemeClr val="accent4"/>
            </a:gs>
            <a:gs pos="85000">
              <a:schemeClr val="accent4">
                <a:lumMod val="40000"/>
                <a:lumOff val="60000"/>
              </a:schemeClr>
            </a:gs>
          </a:gsLst>
          <a:lin ang="54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0" y="5257800"/>
            <a:ext cx="12192000" cy="1600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CA" sz="4000" b="1">
              <a:solidFill>
                <a:schemeClr val="accent4"/>
              </a:solidFill>
              <a:ea typeface="+mn-lt"/>
              <a:cs typeface="+mn-lt"/>
            </a:endParaRPr>
          </a:p>
          <a:p>
            <a:pPr algn="ctr"/>
            <a:r>
              <a:rPr lang="en-CA" sz="4000" b="1">
                <a:solidFill>
                  <a:schemeClr val="accent4"/>
                </a:solidFill>
                <a:ea typeface="+mn-lt"/>
                <a:cs typeface="+mn-lt"/>
              </a:rPr>
              <a:t>BUILDING A COMMUNITY OF CARE</a:t>
            </a:r>
            <a:endParaRPr lang="en-CA" sz="4000">
              <a:solidFill>
                <a:schemeClr val="accent4"/>
              </a:solidFill>
              <a:ea typeface="+mn-lt"/>
              <a:cs typeface="+mn-lt"/>
            </a:endParaRPr>
          </a:p>
          <a:p>
            <a:pPr algn="ctr"/>
            <a:endParaRPr lang="en-CA" sz="4000">
              <a:cs typeface="Calibri"/>
            </a:endParaRPr>
          </a:p>
        </p:txBody>
      </p:sp>
      <p:sp>
        <p:nvSpPr>
          <p:cNvPr id="5" name="Title 4"/>
          <p:cNvSpPr>
            <a:spLocks noGrp="1"/>
          </p:cNvSpPr>
          <p:nvPr>
            <p:ph type="title"/>
          </p:nvPr>
        </p:nvSpPr>
        <p:spPr>
          <a:xfrm>
            <a:off x="838200" y="163842"/>
            <a:ext cx="10515600" cy="1325563"/>
          </a:xfrm>
        </p:spPr>
        <p:txBody>
          <a:bodyPr>
            <a:normAutofit/>
          </a:bodyPr>
          <a:lstStyle/>
          <a:p>
            <a:pPr algn="ctr"/>
            <a:r>
              <a:rPr lang="en-CA" sz="6000" b="1">
                <a:latin typeface="+mn-lt"/>
                <a:cs typeface="Calibri"/>
              </a:rPr>
              <a:t>Recap: </a:t>
            </a:r>
            <a:r>
              <a:rPr lang="en-CA" sz="6000" b="1" i="1">
                <a:latin typeface="+mn-lt"/>
                <a:cs typeface="Calibri"/>
              </a:rPr>
              <a:t>Ongoing</a:t>
            </a:r>
            <a:r>
              <a:rPr lang="en-CA" sz="6000" b="1">
                <a:latin typeface="+mn-lt"/>
                <a:cs typeface="Calibri"/>
              </a:rPr>
              <a:t> Self-Care</a:t>
            </a:r>
            <a:endParaRPr lang="en-US"/>
          </a:p>
        </p:txBody>
      </p:sp>
      <p:sp>
        <p:nvSpPr>
          <p:cNvPr id="7" name="Content Placeholder 6"/>
          <p:cNvSpPr>
            <a:spLocks noGrp="1"/>
          </p:cNvSpPr>
          <p:nvPr>
            <p:ph idx="1"/>
          </p:nvPr>
        </p:nvSpPr>
        <p:spPr>
          <a:xfrm>
            <a:off x="838200" y="1494946"/>
            <a:ext cx="10515600" cy="3431188"/>
          </a:xfrm>
        </p:spPr>
        <p:txBody>
          <a:bodyPr vert="horz" lIns="91440" tIns="45720" rIns="91440" bIns="45720" rtlCol="0" anchor="t">
            <a:normAutofit fontScale="92500" lnSpcReduction="10000"/>
          </a:bodyPr>
          <a:lstStyle/>
          <a:p>
            <a:pPr>
              <a:buFont typeface="Arial"/>
              <a:buChar char="•"/>
            </a:pPr>
            <a:r>
              <a:rPr lang="en-US" sz="4000">
                <a:ea typeface="+mn-lt"/>
                <a:cs typeface="+mn-lt"/>
              </a:rPr>
              <a:t>Daily self-care of my body, mind, emotions, and spirit are essential to my overall well-being and productivity.</a:t>
            </a:r>
          </a:p>
          <a:p>
            <a:pPr>
              <a:buFont typeface="Arial"/>
              <a:buChar char="•"/>
            </a:pPr>
            <a:r>
              <a:rPr lang="en-US" sz="4000">
                <a:ea typeface="+mn-lt"/>
                <a:cs typeface="+mn-lt"/>
              </a:rPr>
              <a:t>My Ongoing Self-Care Check-In is a tool </a:t>
            </a:r>
            <a:r>
              <a:rPr lang="en-US" sz="4000" u="sng">
                <a:ea typeface="+mn-lt"/>
                <a:cs typeface="+mn-lt"/>
              </a:rPr>
              <a:t>that I might choose to continue to use as needed</a:t>
            </a:r>
            <a:r>
              <a:rPr lang="en-US" sz="4000">
                <a:ea typeface="+mn-lt"/>
                <a:cs typeface="+mn-lt"/>
              </a:rPr>
              <a:t> to support my self-care and </a:t>
            </a:r>
            <a:r>
              <a:rPr lang="en-US" sz="4000" b="1">
                <a:ea typeface="+mn-lt"/>
                <a:cs typeface="+mn-lt"/>
              </a:rPr>
              <a:t>does not replace medical advice from a professional.</a:t>
            </a:r>
          </a:p>
          <a:p>
            <a:pPr marL="0" indent="0">
              <a:buNone/>
            </a:pPr>
            <a:endParaRPr lang="en-US" sz="4000">
              <a:cs typeface="Calibri"/>
            </a:endParaRPr>
          </a:p>
        </p:txBody>
      </p:sp>
      <p:pic>
        <p:nvPicPr>
          <p:cNvPr id="6" name="Picture 5"/>
          <p:cNvPicPr>
            <a:picLocks noChangeAspect="1"/>
          </p:cNvPicPr>
          <p:nvPr/>
        </p:nvPicPr>
        <p:blipFill>
          <a:blip r:embed="rId3"/>
          <a:stretch>
            <a:fillRect/>
          </a:stretch>
        </p:blipFill>
        <p:spPr>
          <a:xfrm>
            <a:off x="488830" y="5429715"/>
            <a:ext cx="1383912" cy="1268078"/>
          </a:xfrm>
          <a:prstGeom prst="rect">
            <a:avLst/>
          </a:prstGeom>
        </p:spPr>
      </p:pic>
    </p:spTree>
    <p:extLst>
      <p:ext uri="{BB962C8B-B14F-4D97-AF65-F5344CB8AC3E}">
        <p14:creationId xmlns:p14="http://schemas.microsoft.com/office/powerpoint/2010/main" val="512272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47000">
              <a:schemeClr val="accent4">
                <a:lumMod val="60000"/>
                <a:lumOff val="40000"/>
              </a:schemeClr>
            </a:gs>
            <a:gs pos="1000">
              <a:srgbClr val="FFC000"/>
            </a:gs>
            <a:gs pos="0">
              <a:srgbClr val="FFC000"/>
            </a:gs>
            <a:gs pos="0">
              <a:schemeClr val="accent4"/>
            </a:gs>
            <a:gs pos="85000">
              <a:schemeClr val="accent4">
                <a:lumMod val="40000"/>
                <a:lumOff val="60000"/>
              </a:schemeClr>
            </a:gs>
          </a:gsLst>
          <a:lin ang="54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0" y="5257800"/>
            <a:ext cx="12192000" cy="1600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CA" sz="4000" b="1">
              <a:solidFill>
                <a:schemeClr val="accent4"/>
              </a:solidFill>
              <a:ea typeface="+mn-lt"/>
              <a:cs typeface="+mn-lt"/>
            </a:endParaRPr>
          </a:p>
          <a:p>
            <a:pPr algn="ctr"/>
            <a:r>
              <a:rPr lang="en-CA" sz="4000" b="1">
                <a:solidFill>
                  <a:schemeClr val="accent4"/>
                </a:solidFill>
                <a:ea typeface="+mn-lt"/>
                <a:cs typeface="+mn-lt"/>
              </a:rPr>
              <a:t>BUILDING A COMMUNITY OF CARE</a:t>
            </a:r>
            <a:endParaRPr lang="en-CA" sz="4000">
              <a:solidFill>
                <a:schemeClr val="accent4"/>
              </a:solidFill>
              <a:ea typeface="+mn-lt"/>
              <a:cs typeface="+mn-lt"/>
            </a:endParaRPr>
          </a:p>
          <a:p>
            <a:pPr algn="ctr"/>
            <a:endParaRPr lang="en-CA" sz="4000">
              <a:cs typeface="Calibri"/>
            </a:endParaRPr>
          </a:p>
        </p:txBody>
      </p:sp>
      <p:sp>
        <p:nvSpPr>
          <p:cNvPr id="5" name="Title 4"/>
          <p:cNvSpPr>
            <a:spLocks noGrp="1"/>
          </p:cNvSpPr>
          <p:nvPr>
            <p:ph type="title"/>
          </p:nvPr>
        </p:nvSpPr>
        <p:spPr>
          <a:xfrm>
            <a:off x="838200" y="365125"/>
            <a:ext cx="5257800" cy="1325563"/>
          </a:xfrm>
          <a:effectLst/>
        </p:spPr>
        <p:txBody>
          <a:bodyPr>
            <a:normAutofit/>
          </a:bodyPr>
          <a:lstStyle/>
          <a:p>
            <a:r>
              <a:rPr lang="en-CA" sz="6000" b="1" i="1">
                <a:latin typeface="+mn-lt"/>
                <a:cs typeface="Calibri"/>
              </a:rPr>
              <a:t>Self-Care Quiz…</a:t>
            </a:r>
          </a:p>
        </p:txBody>
      </p:sp>
      <p:sp>
        <p:nvSpPr>
          <p:cNvPr id="7" name="Content Placeholder 6"/>
          <p:cNvSpPr>
            <a:spLocks noGrp="1"/>
          </p:cNvSpPr>
          <p:nvPr>
            <p:ph idx="1"/>
          </p:nvPr>
        </p:nvSpPr>
        <p:spPr>
          <a:xfrm>
            <a:off x="838200" y="2135641"/>
            <a:ext cx="10007990" cy="914083"/>
          </a:xfrm>
        </p:spPr>
        <p:txBody>
          <a:bodyPr vert="horz" lIns="91440" tIns="45720" rIns="91440" bIns="45720" rtlCol="0" anchor="t">
            <a:normAutofit/>
          </a:bodyPr>
          <a:lstStyle/>
          <a:p>
            <a:pPr marL="0" indent="0" algn="ctr">
              <a:buNone/>
            </a:pPr>
            <a:r>
              <a:rPr lang="en-CA" sz="4400" b="1">
                <a:hlinkClick r:id="rId3"/>
              </a:rPr>
              <a:t>Am I practicing enough Self-Care?</a:t>
            </a:r>
            <a:endParaRPr lang="en-CA" sz="4400" b="1"/>
          </a:p>
          <a:p>
            <a:pPr marL="0" indent="0" algn="ctr">
              <a:buNone/>
            </a:pPr>
            <a:endParaRPr lang="en-CA" sz="4000">
              <a:cs typeface="Calibri"/>
            </a:endParaRPr>
          </a:p>
        </p:txBody>
      </p:sp>
      <p:pic>
        <p:nvPicPr>
          <p:cNvPr id="6" name="Picture 5"/>
          <p:cNvPicPr>
            <a:picLocks noChangeAspect="1"/>
          </p:cNvPicPr>
          <p:nvPr/>
        </p:nvPicPr>
        <p:blipFill>
          <a:blip r:embed="rId4"/>
          <a:stretch>
            <a:fillRect/>
          </a:stretch>
        </p:blipFill>
        <p:spPr>
          <a:xfrm>
            <a:off x="488830" y="5429715"/>
            <a:ext cx="1383912" cy="1268078"/>
          </a:xfrm>
          <a:prstGeom prst="rect">
            <a:avLst/>
          </a:prstGeom>
        </p:spPr>
      </p:pic>
      <p:sp>
        <p:nvSpPr>
          <p:cNvPr id="2" name="AutoShape 2" descr="data:image/jpg;base64,%20/9j/4AAQSkZJRgABAQEAYABgAAD/2wBDAAUDBAQEAwUEBAQFBQUGBwwIBwcHBw8LCwkMEQ8SEhEPERETFhwXExQaFRERGCEYGh0dHx8fExciJCIeJBweHx7/2wBDAQUFBQcGBw4ICA4eFBEUHh4eHh4eHh4eHh4eHh4eHh4eHh4eHh4eHh4eHh4eHh4eHh4eHh4eHh4eHh4eHh4eHh7/wAARCAB/AL4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JoooqiQpaSikMWg0lLQAUUUUAFJS0UAHaiiikMKKKKYhKMUUUABpKKKYgopB1oNACN1pRTQOc07+VIYNSZpaSmhD+1ApPrSigAooopDFopKKAF60Ud6KACiiikAGg0tJQMSloooEIaKDSZpgBopKWgANHam5+tHamAClNJRQAUZpKDTEPpabSikAtFJS0hi0hozRQAUUUCgBaKSikMWikooAKQmisHx/rDaH4R1DUoWCzRx7Yj6OxCg/rUzmoRcnsjWhRlXqxpQ3k0l8znfH/wATtN8Ozvp9kiXt+nEnzYSI+hI6n2rzW6+Lni2SfdDcwRKCfkW3Ur+uTXATyPLKzyMzuSWLN3NRgNnIJBFfKVsyr1JXTsvI/Zsv4Vy7C01GcFOXVvX8Oh7b4M+MHn3Udn4kt44w5Ci6hGAD/tL6e4/KvXEkWRFeNg6MAysDkEHuK+NmkbAKscDrxXq3wo+JtnouhnSdfa6dYn/0aSNN5CH+E+w7V34DNHfkrP5nz3EfCMeT2+Ahr1ivzX+R7pnmlJrjLP4neC7qQRjVjCxH/LaFlH54xXVWF5aX1uJ7K6huYT0eJww/MV7dOtTqfBJM/P8AEYDE4b+NTcfVNFilpvelFanIKaQUZo+uaYh1LmmUZpWAfRTRS0ALR36UgNLSAKWkpaQwopp5NLQAtIaPwooGIelec/H6by/Ajx9BLcxqffqf6V6I1effHO1a48D3DqM+RIkv4A4P6E1zY1N4edux6+QuKzKg5fzL8z505BLFiMnpxx609hkgY29cGhl2+vTPB6Uhwrdz3yO1fFn7vuRvuyAAMdN3vUisqgbuvrSgHG09Se1JtwuG5cds0hvUGbICgtjIz/n0rX8G+JNU8O6tHfWEzhA372In5JF7giseP7wJ5OOOaRpFhYKVy8rbUQclmPAFaUpSjJOO5lXpU6lKUKqTi1rc+wNJv4NS023v7f8A1VxEsifQjNWwa5n4fwSWfhbT7ST70NuiH8BXRg194r2Vz+ecRGCqyVP4bu3oP7UgbPSkpDTMh+aUU3PAFKKBDulANNpRSAWnU0daU0hiikPApO1LRYApTSd6BSAXuaQ9KKQ0AIaxvFtgupaJd2T/AHZomQ/iK2unFRSqJAVPNEoqSaZdKpKnNTi9UfIEyrbahPp9xIq3MEhR0Y9wf5UCNWJ/djnkehr2n4nfCHSfFl0b9Xms74D/AF0BwT7H1ry+5+AviWOQ/Z/FN5s915/nXzVTJqt/dd0fquG43wU4J1YuMuvVfoY3l4wWVVC9D0FV77UtPtY1NxeRKAOQWGTXQw/AHW5vlvPEV84PULxXTeH/ANnzRrV0e88+5I6+a+adPJKr+J2FX45wUV+7g5P7v8zyGPWrnU7lrTw/pk13MxwrlSEHvXq/wm+F9+t/HrXiSQzXQ5SP+GP8K9b8OeCNG0WNVtbOKPb0KqK6SOFIxhVxivXwuW0cO+bdnx+bcVYzMIumvdg+i6+o2zgEMaoBjAq0OlNPC0vIGa9A+YFJ5pCc9MUuKaeO4oAeaM0hPNAHzZ/KmIetGeelIuc0pPvSAXNLTB3pe1KwDqB+VNzSmgB1IKSjpSsMcKDSGkzSAD7Un40uaGpgRkUbc9RzTyBSU0A0LRj0p3FIfrQA3HvR/KhsnjpQMimAHbQelDdaB0oABgU00E/T3pD7dKYDhmnDOKb0+lKOO9AkPpCPSjnvSFvakAufrSjr2phY56U4H2oAceKM8ikPUUCgBaWk6UEnNKwDs0hxzSZoJ496ADFJx3ozk0Giww7mkx7cUpyKQGgBT0700nH40rHvzSduaADrSc96Dx3ppOaYCkikboaXIprH3xTAaMY9KPx5ppPvS7qAJc56Ue/emZ5o3f8A1qZJJ1HvQOT3qMPx3p26gBx604VGKd2pDHZpcgUwEgUMaAHbvwpaZ1pc9qQDj04poPFIPWlFADv500HntQaj/lQA8tz705SKZ3460oY9aAFY+tJnjmms3rTScrQA9iPWkOMdqZnmgndzimAppO/NJ0HFJu/GmAvAGKQYX2o3fhSHrQM//9k=">
            <a:extLst>
              <a:ext uri="{FF2B5EF4-FFF2-40B4-BE49-F238E27FC236}">
                <a16:creationId xmlns:a16="http://schemas.microsoft.com/office/drawing/2014/main" id="{97957F4F-03B0-4C69-8231-3F1FAC30D1D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3" name="AutoShape 4" descr="data:image/jpg;base64,%20/9j/4AAQSkZJRgABAQEAYABgAAD/2wBDAAUDBAQEAwUEBAQFBQUGBwwIBwcHBw8LCwkMEQ8SEhEPERETFhwXExQaFRERGCEYGh0dHx8fExciJCIeJBweHx7/2wBDAQUFBQcGBw4ICA4eFBEUHh4eHh4eHh4eHh4eHh4eHh4eHh4eHh4eHh4eHh4eHh4eHh4eHh4eHh4eHh4eHh4eHh7/wAARCAB/AL4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JoooqiQpaSikMWg0lLQAUUUUAFJS0UAHaiiikMKKKKYhKMUUUABpKKKYgopB1oNACN1pRTQOc07+VIYNSZpaSmhD+1ApPrSigAooopDFopKKAF60Ud6KACiiikAGg0tJQMSloooEIaKDSZpgBo7UlLQAGjtTc/WjtTABSmkooAKM0lBpiH0tNpRSAWikpaQxaQ0ZooAKKKBQAtFJRSGLRSUUAFITRWD4/wBYbQ/COoalCwWaOPbEfR2IUH9amc1CLk9ka0KMq9WNKG8mkvmc74/+J2m+HZ30+yRL2/TiT5sJEfQkdT7V5rdfFzxbJPuhuYIlBPyLbqV/XJrgJ5HllZ5GZ3JLFm7mowGzkEgivlK2ZV6krp2Xkfs2X8K5dhaajOCnLq3r+HQ9t8GfGDz7qOz8SW8cYchRdQjAB/2l9PcflXriSLIivGwdGAZWByCPUV8bNI2AVY4HXivVvhR8TbPRdDOk6+106xP/AKNJGm8hD/CfYdq78BmjvyVn8z57iPhGPJ7fAQ16xX5r/I90zzSk1xln8TvBd1IIxqxhYj/ltCyj88YrqrC8tL63E9ldQ3MJ6PE4YfmK9unWp1Pgkmfn+IwGJw38am4+qaLFLTe9KK1OQU0gozR9c0xDqXNMozSsA+imiloAWjv0pAaWkAUtJS0hhRTTyaWgBaQ0fhRQMQ9K85+P03l+BHj6CW5jU+/U/wBK9EavPvjnatceB7h1GfIkSX8AcH9Ca5sam8PO3Y9fIXFZlQcv5l+Z86cglixGT0449aewyQMbeuDQy7fXpng9KDhW7nvn0r4s/d9yJ92QABjpu96kVlUDd19aUA42nqT2pNuFw3LjtmkN6gzZAUFsZGf8+la/g3xJqnh3Vo76wmcIG/exE/JIvcEVjx/eBPJxxzSNIsLBSuXlbaiDksx4ArSlKUZJx3Mq9KnUpShVScWtbn2BpN/BqWm29/b/AOquIlkT6EZq2DXM/D+CSz8LafaSfeht0Q/gK6MGvvFeyufzziIwVWSp/Dd29B/akDZ6UlIaZkPzSim54ApRQId0oBptKKQC06mjrSmkMUUh4FJ2paLAFKaTvQKQC9zSHpRSGgBDWN4tsF1LRLuyf7s0TIfxFbXTiopVEgKnmiUVJNMulUlTmpxeqPkCZVttQn0+4kVbmCQo6Me4P8qBGrE/uxzyPQ17T8TvhDpPiy6N+rzWd8B/roDgn6+teX3PwF8SxyH7P4pvNnuvP86+aqZNVv7ruj9Vw3G+CnBOrFxl16r9DG8vGCyqoXoegqvfalp9rGpuLyJQByCwya6GH4A63N8t54ivnB6heK6bw/8As+aNauj3nn3JHXzXzTp5JVfxOwq/HOCiv3cHJ/d/meQx61c6nctaeH9Mmu5mOFcqQg969X+E3wvv1v49a8SSGa6HKR/wx/hXrfhzwRo2ixqtrZxR7ehVRXSRwpGMKuMV6+Fy2jh3zbs+PzbirGZhF017sH0XX1G2cAhjVAMYFWh0pp4Wl5AzXoHzApPNITnpilxTTx3FADzRmkJ5oA+bP5UxD1ozz0pFzmlJ96QC5paYO9O7UrALQPypuaU0AOpBSUdKVhjhQaQ0maQAfak/GlzQ1MCMijbnqOaeQKSmgGhaMelO4pD9aAG496P5UNk8dKBkUwA7aD0obrQOlAAMCmmgn6e9IfbpTAcM04ZxTen0pRx3oEh9IR6Uc96Qt7UgFz9aUde1MLHPSnA+1ADjxRnkUh6igUALS0nSgk5pWAdmkOOaTNBPHvQAYpOO9Gcmg0WGHc0mPbilORSA0AKenemk4/GlY9+aTtzQAdaTnvQeO9NJzTAUkUjdDS5FNY++KYDRjHpR+PNNJ96XdQBLnPSj370zPNG7/wCtTJJOo96Bye9Rh+O9O3UAOPWnCoxTu1IY7NLkCmAkChjQA7d+FLTOtLntSAcenFNB4pB60ooAd/Omg89qDUf8qAHlufenKRTO/HWlDHrQArH1pM8c01m9aaTlaAHsR60hxjtTM80E7ucUwFNJ35pOg4pN340wF4AxSDC+1G78KQ9aBn//2Q==">
            <a:extLst>
              <a:ext uri="{FF2B5EF4-FFF2-40B4-BE49-F238E27FC236}">
                <a16:creationId xmlns:a16="http://schemas.microsoft.com/office/drawing/2014/main" id="{4FC4A5AD-1EAD-48C5-916F-595F82556B7B}"/>
              </a:ext>
            </a:extLst>
          </p:cNvPr>
          <p:cNvSpPr>
            <a:spLocks noChangeAspect="1" noChangeArrowheads="1"/>
          </p:cNvSpPr>
          <p:nvPr/>
        </p:nvSpPr>
        <p:spPr bwMode="auto">
          <a:xfrm>
            <a:off x="8571913" y="418856"/>
            <a:ext cx="2274277" cy="113713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8" name="Graphic 8" descr="Thought bubble with solid fill">
            <a:extLst>
              <a:ext uri="{FF2B5EF4-FFF2-40B4-BE49-F238E27FC236}">
                <a16:creationId xmlns:a16="http://schemas.microsoft.com/office/drawing/2014/main" id="{AFD8B55A-9539-47C7-8223-683D0F3429D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75631" y="311989"/>
            <a:ext cx="1935192" cy="1920815"/>
          </a:xfrm>
          <a:prstGeom prst="rect">
            <a:avLst/>
          </a:prstGeom>
        </p:spPr>
      </p:pic>
      <p:pic>
        <p:nvPicPr>
          <p:cNvPr id="11" name="Picture 11" descr="White puzzle with one red piece">
            <a:extLst>
              <a:ext uri="{FF2B5EF4-FFF2-40B4-BE49-F238E27FC236}">
                <a16:creationId xmlns:a16="http://schemas.microsoft.com/office/drawing/2014/main" id="{6841E8EF-0CBA-4047-A229-26C30F6D4672}"/>
              </a:ext>
            </a:extLst>
          </p:cNvPr>
          <p:cNvPicPr>
            <a:picLocks noChangeAspect="1"/>
          </p:cNvPicPr>
          <p:nvPr/>
        </p:nvPicPr>
        <p:blipFill>
          <a:blip r:embed="rId7"/>
          <a:stretch>
            <a:fillRect/>
          </a:stretch>
        </p:blipFill>
        <p:spPr>
          <a:xfrm>
            <a:off x="3962400" y="3275702"/>
            <a:ext cx="3677727" cy="1816219"/>
          </a:xfrm>
          <a:prstGeom prst="rect">
            <a:avLst/>
          </a:prstGeom>
        </p:spPr>
      </p:pic>
    </p:spTree>
    <p:extLst>
      <p:ext uri="{BB962C8B-B14F-4D97-AF65-F5344CB8AC3E}">
        <p14:creationId xmlns:p14="http://schemas.microsoft.com/office/powerpoint/2010/main" val="1089134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47000">
              <a:schemeClr val="accent4">
                <a:lumMod val="60000"/>
                <a:lumOff val="40000"/>
              </a:schemeClr>
            </a:gs>
            <a:gs pos="1000">
              <a:srgbClr val="FFC000"/>
            </a:gs>
            <a:gs pos="0">
              <a:srgbClr val="FFC000"/>
            </a:gs>
            <a:gs pos="0">
              <a:schemeClr val="accent4"/>
            </a:gs>
            <a:gs pos="85000">
              <a:schemeClr val="accent4">
                <a:lumMod val="40000"/>
                <a:lumOff val="60000"/>
              </a:schemeClr>
            </a:gs>
          </a:gsLst>
          <a:lin ang="54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0" y="5257800"/>
            <a:ext cx="12192000" cy="1600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CA" sz="4000" b="1">
              <a:solidFill>
                <a:schemeClr val="accent4"/>
              </a:solidFill>
              <a:ea typeface="+mn-lt"/>
              <a:cs typeface="+mn-lt"/>
            </a:endParaRPr>
          </a:p>
          <a:p>
            <a:pPr algn="ctr"/>
            <a:r>
              <a:rPr lang="en-CA" sz="4000" b="1">
                <a:solidFill>
                  <a:schemeClr val="accent4"/>
                </a:solidFill>
                <a:ea typeface="+mn-lt"/>
                <a:cs typeface="+mn-lt"/>
              </a:rPr>
              <a:t>BUILDING A COMMUNITY OF CARE</a:t>
            </a:r>
            <a:endParaRPr lang="en-CA" sz="4000">
              <a:solidFill>
                <a:schemeClr val="accent4"/>
              </a:solidFill>
              <a:ea typeface="+mn-lt"/>
              <a:cs typeface="+mn-lt"/>
            </a:endParaRPr>
          </a:p>
          <a:p>
            <a:pPr algn="ctr"/>
            <a:endParaRPr lang="en-CA" sz="4000">
              <a:cs typeface="Calibri"/>
            </a:endParaRPr>
          </a:p>
        </p:txBody>
      </p:sp>
      <p:sp>
        <p:nvSpPr>
          <p:cNvPr id="5" name="Title 4"/>
          <p:cNvSpPr>
            <a:spLocks noGrp="1"/>
          </p:cNvSpPr>
          <p:nvPr>
            <p:ph type="title"/>
          </p:nvPr>
        </p:nvSpPr>
        <p:spPr/>
        <p:txBody>
          <a:bodyPr>
            <a:normAutofit/>
          </a:bodyPr>
          <a:lstStyle/>
          <a:p>
            <a:r>
              <a:rPr lang="en-CA" sz="7200">
                <a:latin typeface="+mn-lt"/>
              </a:rPr>
              <a:t>Learning Goal</a:t>
            </a:r>
          </a:p>
        </p:txBody>
      </p:sp>
      <p:sp>
        <p:nvSpPr>
          <p:cNvPr id="7" name="Content Placeholder 6"/>
          <p:cNvSpPr>
            <a:spLocks noGrp="1"/>
          </p:cNvSpPr>
          <p:nvPr>
            <p:ph idx="1"/>
          </p:nvPr>
        </p:nvSpPr>
        <p:spPr/>
        <p:txBody>
          <a:bodyPr vert="horz" lIns="91440" tIns="45720" rIns="91440" bIns="45720" rtlCol="0" anchor="t">
            <a:normAutofit/>
          </a:bodyPr>
          <a:lstStyle/>
          <a:p>
            <a:pPr marL="0" indent="0">
              <a:buNone/>
            </a:pPr>
            <a:r>
              <a:rPr lang="en-US" sz="4000">
                <a:ea typeface="+mn-lt"/>
                <a:cs typeface="+mn-lt"/>
              </a:rPr>
              <a:t>To learn and understand that physical, emotional, mental, and spiritual wellbeing are essential to productivity and that wellbeing starts with our ongoing or daily self-care.</a:t>
            </a:r>
            <a:endParaRPr lang="en-US"/>
          </a:p>
        </p:txBody>
      </p:sp>
      <p:pic>
        <p:nvPicPr>
          <p:cNvPr id="6" name="Picture 5"/>
          <p:cNvPicPr>
            <a:picLocks noChangeAspect="1"/>
          </p:cNvPicPr>
          <p:nvPr/>
        </p:nvPicPr>
        <p:blipFill>
          <a:blip r:embed="rId3"/>
          <a:stretch>
            <a:fillRect/>
          </a:stretch>
        </p:blipFill>
        <p:spPr>
          <a:xfrm>
            <a:off x="488830" y="5429715"/>
            <a:ext cx="1383912" cy="1268078"/>
          </a:xfrm>
          <a:prstGeom prst="rect">
            <a:avLst/>
          </a:prstGeom>
        </p:spPr>
      </p:pic>
      <p:pic>
        <p:nvPicPr>
          <p:cNvPr id="2" name="Graphic 2" descr="Award ribbon with star">
            <a:extLst>
              <a:ext uri="{FF2B5EF4-FFF2-40B4-BE49-F238E27FC236}">
                <a16:creationId xmlns:a16="http://schemas.microsoft.com/office/drawing/2014/main" id="{273B67E7-EECA-4950-9BB7-C5583BA99D0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59915" y="-154556"/>
            <a:ext cx="2120661" cy="2135038"/>
          </a:xfrm>
          <a:prstGeom prst="rect">
            <a:avLst/>
          </a:prstGeom>
        </p:spPr>
      </p:pic>
    </p:spTree>
    <p:extLst>
      <p:ext uri="{BB962C8B-B14F-4D97-AF65-F5344CB8AC3E}">
        <p14:creationId xmlns:p14="http://schemas.microsoft.com/office/powerpoint/2010/main" val="2309204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47000">
              <a:schemeClr val="accent4">
                <a:lumMod val="60000"/>
                <a:lumOff val="40000"/>
              </a:schemeClr>
            </a:gs>
            <a:gs pos="1000">
              <a:srgbClr val="FFC000"/>
            </a:gs>
            <a:gs pos="0">
              <a:srgbClr val="FFC000"/>
            </a:gs>
            <a:gs pos="0">
              <a:schemeClr val="accent4"/>
            </a:gs>
            <a:gs pos="85000">
              <a:schemeClr val="accent4">
                <a:lumMod val="40000"/>
                <a:lumOff val="60000"/>
              </a:schemeClr>
            </a:gs>
          </a:gsLst>
          <a:lin ang="54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0" y="5257800"/>
            <a:ext cx="12192000" cy="1600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CA" sz="4000" b="1">
              <a:solidFill>
                <a:schemeClr val="accent4"/>
              </a:solidFill>
              <a:ea typeface="+mn-lt"/>
              <a:cs typeface="+mn-lt"/>
            </a:endParaRPr>
          </a:p>
          <a:p>
            <a:pPr algn="ctr"/>
            <a:r>
              <a:rPr lang="en-CA" sz="4000" b="1">
                <a:solidFill>
                  <a:schemeClr val="accent4"/>
                </a:solidFill>
                <a:ea typeface="+mn-lt"/>
                <a:cs typeface="+mn-lt"/>
              </a:rPr>
              <a:t>BUILDING A COMMUNITY OF CARE</a:t>
            </a:r>
            <a:endParaRPr lang="en-CA" sz="4000">
              <a:solidFill>
                <a:schemeClr val="accent4"/>
              </a:solidFill>
              <a:ea typeface="+mn-lt"/>
              <a:cs typeface="+mn-lt"/>
            </a:endParaRPr>
          </a:p>
          <a:p>
            <a:pPr algn="ctr"/>
            <a:endParaRPr lang="en-CA" sz="4000">
              <a:cs typeface="Calibri"/>
            </a:endParaRPr>
          </a:p>
        </p:txBody>
      </p:sp>
      <p:sp>
        <p:nvSpPr>
          <p:cNvPr id="5" name="Title 4"/>
          <p:cNvSpPr>
            <a:spLocks noGrp="1"/>
          </p:cNvSpPr>
          <p:nvPr>
            <p:ph type="title"/>
          </p:nvPr>
        </p:nvSpPr>
        <p:spPr>
          <a:xfrm>
            <a:off x="938842" y="106332"/>
            <a:ext cx="10515600" cy="1009262"/>
          </a:xfrm>
        </p:spPr>
        <p:txBody>
          <a:bodyPr>
            <a:normAutofit/>
          </a:bodyPr>
          <a:lstStyle/>
          <a:p>
            <a:r>
              <a:rPr lang="en-CA" sz="5400" b="1" i="1">
                <a:latin typeface="+mn-lt"/>
                <a:cs typeface="Calibri"/>
              </a:rPr>
              <a:t>Moment to Think...</a:t>
            </a:r>
          </a:p>
        </p:txBody>
      </p:sp>
      <p:pic>
        <p:nvPicPr>
          <p:cNvPr id="6" name="Picture 5"/>
          <p:cNvPicPr>
            <a:picLocks noChangeAspect="1"/>
          </p:cNvPicPr>
          <p:nvPr/>
        </p:nvPicPr>
        <p:blipFill>
          <a:blip r:embed="rId3"/>
          <a:stretch>
            <a:fillRect/>
          </a:stretch>
        </p:blipFill>
        <p:spPr>
          <a:xfrm>
            <a:off x="488830" y="5429715"/>
            <a:ext cx="1383912" cy="1268078"/>
          </a:xfrm>
          <a:prstGeom prst="rect">
            <a:avLst/>
          </a:prstGeom>
        </p:spPr>
      </p:pic>
      <p:pic>
        <p:nvPicPr>
          <p:cNvPr id="12" name="Graphic 12" descr="Head with gears with solid fill">
            <a:extLst>
              <a:ext uri="{FF2B5EF4-FFF2-40B4-BE49-F238E27FC236}">
                <a16:creationId xmlns:a16="http://schemas.microsoft.com/office/drawing/2014/main" id="{06D084AE-2227-42B8-A9D0-28E211A81D38}"/>
              </a:ext>
            </a:extLst>
          </p:cNvPr>
          <p:cNvPicPr>
            <a:picLocks noGrp="1" noChangeAspect="1"/>
          </p:cNvPicPr>
          <p:nvPr>
            <p:ph idx="1"/>
          </p:nvPr>
        </p:nvPicPr>
        <p:blipFill>
          <a:blip r:embed="rId4">
            <a:extLst>
              <a:ext uri="{96DAC541-7B7A-43D3-8B79-37D633B846F1}">
                <asvg:svgBlip xmlns:asvg="http://schemas.microsoft.com/office/drawing/2016/SVG/main" r:embed="rId5"/>
              </a:ext>
            </a:extLst>
          </a:blip>
          <a:stretch>
            <a:fillRect/>
          </a:stretch>
        </p:blipFill>
        <p:spPr>
          <a:xfrm>
            <a:off x="10775830" y="110407"/>
            <a:ext cx="1532626" cy="1518249"/>
          </a:xfrm>
        </p:spPr>
      </p:pic>
      <p:sp>
        <p:nvSpPr>
          <p:cNvPr id="13" name="TextBox 12">
            <a:extLst>
              <a:ext uri="{FF2B5EF4-FFF2-40B4-BE49-F238E27FC236}">
                <a16:creationId xmlns:a16="http://schemas.microsoft.com/office/drawing/2014/main" id="{48F8B736-840B-41E9-BC46-1FFA0088B8FF}"/>
              </a:ext>
            </a:extLst>
          </p:cNvPr>
          <p:cNvSpPr txBox="1"/>
          <p:nvPr/>
        </p:nvSpPr>
        <p:spPr>
          <a:xfrm>
            <a:off x="296174" y="1058175"/>
            <a:ext cx="11714670"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cs typeface="Segoe UI"/>
              </a:rPr>
              <a:t>The term Self-Care has been used a lot since the beginning of COVID-19 and how it is</a:t>
            </a:r>
            <a:r>
              <a:rPr lang="en-US" sz="3200">
                <a:cs typeface="Segoe UI"/>
              </a:rPr>
              <a:t> </a:t>
            </a:r>
            <a:r>
              <a:rPr lang="en-US" sz="3200" b="1">
                <a:cs typeface="Segoe UI"/>
              </a:rPr>
              <a:t>important to your overall wellbeing.</a:t>
            </a:r>
            <a:r>
              <a:rPr lang="en-US" sz="3200" b="1">
                <a:cs typeface="Calibri"/>
              </a:rPr>
              <a:t> </a:t>
            </a:r>
          </a:p>
          <a:p>
            <a:endParaRPr lang="en-US" sz="3200" b="1">
              <a:cs typeface="Calibri"/>
            </a:endParaRPr>
          </a:p>
          <a:p>
            <a:pPr>
              <a:buChar char="•"/>
            </a:pPr>
            <a:r>
              <a:rPr lang="en-US" sz="3200">
                <a:cs typeface="Calibri"/>
              </a:rPr>
              <a:t>What does the term Self-Care mean? </a:t>
            </a:r>
          </a:p>
          <a:p>
            <a:pPr>
              <a:buChar char="•"/>
            </a:pPr>
            <a:r>
              <a:rPr lang="en-US" sz="3200">
                <a:cs typeface="Calibri"/>
              </a:rPr>
              <a:t>Why is it important? </a:t>
            </a:r>
            <a:endParaRPr lang="en-US">
              <a:cs typeface="Calibri"/>
            </a:endParaRPr>
          </a:p>
          <a:p>
            <a:pPr>
              <a:buChar char="•"/>
            </a:pPr>
            <a:r>
              <a:rPr lang="en-US" sz="3200">
                <a:cs typeface="Calibri"/>
              </a:rPr>
              <a:t>Do you know any self-care strategies? </a:t>
            </a:r>
            <a:endParaRPr lang="en-US">
              <a:cs typeface="Calibri"/>
            </a:endParaRPr>
          </a:p>
          <a:p>
            <a:endParaRPr lang="en-US" sz="3200">
              <a:cs typeface="Calibri"/>
            </a:endParaRPr>
          </a:p>
          <a:p>
            <a:pPr algn="ctr"/>
            <a:r>
              <a:rPr lang="en-US" sz="3200" b="1">
                <a:cs typeface="Calibri"/>
              </a:rPr>
              <a:t>Think or jot down some ideas to answer these 3 questions.</a:t>
            </a:r>
          </a:p>
        </p:txBody>
      </p:sp>
    </p:spTree>
    <p:extLst>
      <p:ext uri="{BB962C8B-B14F-4D97-AF65-F5344CB8AC3E}">
        <p14:creationId xmlns:p14="http://schemas.microsoft.com/office/powerpoint/2010/main" val="3638875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47000">
              <a:schemeClr val="accent4">
                <a:lumMod val="60000"/>
                <a:lumOff val="40000"/>
              </a:schemeClr>
            </a:gs>
            <a:gs pos="1000">
              <a:srgbClr val="FFC000"/>
            </a:gs>
            <a:gs pos="0">
              <a:srgbClr val="FFC000"/>
            </a:gs>
            <a:gs pos="0">
              <a:schemeClr val="accent4"/>
            </a:gs>
            <a:gs pos="85000">
              <a:schemeClr val="accent4">
                <a:lumMod val="40000"/>
                <a:lumOff val="60000"/>
              </a:schemeClr>
            </a:gs>
          </a:gsLst>
          <a:lin ang="54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0" y="5257800"/>
            <a:ext cx="12192000" cy="1600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CA" sz="4000" b="1">
              <a:solidFill>
                <a:schemeClr val="accent4"/>
              </a:solidFill>
              <a:ea typeface="+mn-lt"/>
              <a:cs typeface="+mn-lt"/>
            </a:endParaRPr>
          </a:p>
          <a:p>
            <a:pPr algn="ctr"/>
            <a:r>
              <a:rPr lang="en-CA" sz="4000" b="1">
                <a:solidFill>
                  <a:schemeClr val="accent4"/>
                </a:solidFill>
                <a:ea typeface="+mn-lt"/>
                <a:cs typeface="+mn-lt"/>
              </a:rPr>
              <a:t>BUILDING A COMMUNITY OF CARE</a:t>
            </a:r>
            <a:endParaRPr lang="en-CA" sz="4000">
              <a:solidFill>
                <a:schemeClr val="accent4"/>
              </a:solidFill>
              <a:ea typeface="+mn-lt"/>
              <a:cs typeface="+mn-lt"/>
            </a:endParaRPr>
          </a:p>
          <a:p>
            <a:pPr algn="ctr"/>
            <a:endParaRPr lang="en-CA" sz="4000">
              <a:cs typeface="Calibri"/>
            </a:endParaRPr>
          </a:p>
        </p:txBody>
      </p:sp>
      <p:sp>
        <p:nvSpPr>
          <p:cNvPr id="5" name="Title 4"/>
          <p:cNvSpPr>
            <a:spLocks noGrp="1"/>
          </p:cNvSpPr>
          <p:nvPr>
            <p:ph type="title"/>
          </p:nvPr>
        </p:nvSpPr>
        <p:spPr>
          <a:xfrm>
            <a:off x="493143" y="135087"/>
            <a:ext cx="10515600" cy="1325563"/>
          </a:xfrm>
        </p:spPr>
        <p:txBody>
          <a:bodyPr>
            <a:normAutofit/>
          </a:bodyPr>
          <a:lstStyle/>
          <a:p>
            <a:r>
              <a:rPr lang="en-CA" sz="5400" b="1" i="1">
                <a:latin typeface="+mn-lt"/>
                <a:cs typeface="Calibri"/>
              </a:rPr>
              <a:t>Self-Care</a:t>
            </a:r>
            <a:endParaRPr lang="en-CA" sz="7200" b="1" i="1">
              <a:latin typeface="+mn-lt"/>
              <a:cs typeface="Calibri"/>
            </a:endParaRPr>
          </a:p>
        </p:txBody>
      </p:sp>
      <p:pic>
        <p:nvPicPr>
          <p:cNvPr id="2" name="Picture 2" descr="Hot chocolate with heart marshmallows over white wood">
            <a:extLst>
              <a:ext uri="{FF2B5EF4-FFF2-40B4-BE49-F238E27FC236}">
                <a16:creationId xmlns:a16="http://schemas.microsoft.com/office/drawing/2014/main" id="{F26BE2EE-6FED-4CD5-A726-E6F94C7377A8}"/>
              </a:ext>
            </a:extLst>
          </p:cNvPr>
          <p:cNvPicPr>
            <a:picLocks noGrp="1" noChangeAspect="1"/>
          </p:cNvPicPr>
          <p:nvPr>
            <p:ph idx="1"/>
          </p:nvPr>
        </p:nvPicPr>
        <p:blipFill>
          <a:blip r:embed="rId3"/>
          <a:stretch>
            <a:fillRect/>
          </a:stretch>
        </p:blipFill>
        <p:spPr>
          <a:xfrm>
            <a:off x="9028341" y="215360"/>
            <a:ext cx="2919884" cy="2367262"/>
          </a:xfrm>
        </p:spPr>
      </p:pic>
      <p:pic>
        <p:nvPicPr>
          <p:cNvPr id="6" name="Picture 5"/>
          <p:cNvPicPr>
            <a:picLocks noChangeAspect="1"/>
          </p:cNvPicPr>
          <p:nvPr/>
        </p:nvPicPr>
        <p:blipFill>
          <a:blip r:embed="rId4"/>
          <a:stretch>
            <a:fillRect/>
          </a:stretch>
        </p:blipFill>
        <p:spPr>
          <a:xfrm>
            <a:off x="488830" y="5429715"/>
            <a:ext cx="1383912" cy="1268078"/>
          </a:xfrm>
          <a:prstGeom prst="rect">
            <a:avLst/>
          </a:prstGeom>
        </p:spPr>
      </p:pic>
      <p:sp>
        <p:nvSpPr>
          <p:cNvPr id="3" name="TextBox 2">
            <a:extLst>
              <a:ext uri="{FF2B5EF4-FFF2-40B4-BE49-F238E27FC236}">
                <a16:creationId xmlns:a16="http://schemas.microsoft.com/office/drawing/2014/main" id="{F84DA17E-730A-4669-A20F-DEAE46F8026B}"/>
              </a:ext>
            </a:extLst>
          </p:cNvPr>
          <p:cNvSpPr txBox="1"/>
          <p:nvPr/>
        </p:nvSpPr>
        <p:spPr>
          <a:xfrm>
            <a:off x="483080" y="1316966"/>
            <a:ext cx="8494142"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t>Taking care of your mental, emotional, and physical health is key to your overall well-being (</a:t>
            </a:r>
            <a:r>
              <a:rPr lang="en-US" sz="2800" b="1">
                <a:hlinkClick r:id="rId5"/>
              </a:rPr>
              <a:t>“Self-Care Checklist - Kids Help Phone”</a:t>
            </a:r>
            <a:r>
              <a:rPr lang="en-US" sz="2800" b="1"/>
              <a:t>). It is important to take time out of your daily life to focus on </a:t>
            </a:r>
            <a:r>
              <a:rPr lang="en-US" sz="2800" b="1" u="sng"/>
              <a:t>YOU</a:t>
            </a:r>
            <a:r>
              <a:rPr lang="en-US" sz="2800" b="1"/>
              <a:t> and your mental, emotional, and physical well-being. The Ongoing Self-Care Check-In Task coming up, will allow you to reflect on your own personal needs and learn to reach out for support in times of unproductivity, isolation, or stress.</a:t>
            </a:r>
          </a:p>
        </p:txBody>
      </p:sp>
    </p:spTree>
    <p:extLst>
      <p:ext uri="{BB962C8B-B14F-4D97-AF65-F5344CB8AC3E}">
        <p14:creationId xmlns:p14="http://schemas.microsoft.com/office/powerpoint/2010/main" val="1571237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47000">
              <a:schemeClr val="accent4">
                <a:lumMod val="60000"/>
                <a:lumOff val="40000"/>
              </a:schemeClr>
            </a:gs>
            <a:gs pos="1000">
              <a:srgbClr val="FFC000"/>
            </a:gs>
            <a:gs pos="0">
              <a:srgbClr val="FFC000"/>
            </a:gs>
            <a:gs pos="0">
              <a:schemeClr val="accent4"/>
            </a:gs>
            <a:gs pos="85000">
              <a:schemeClr val="accent4">
                <a:lumMod val="40000"/>
                <a:lumOff val="60000"/>
              </a:schemeClr>
            </a:gs>
          </a:gsLst>
          <a:lin ang="54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0" y="5257800"/>
            <a:ext cx="12192000" cy="1600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CA" sz="4000" b="1">
              <a:solidFill>
                <a:schemeClr val="accent4"/>
              </a:solidFill>
              <a:ea typeface="+mn-lt"/>
              <a:cs typeface="+mn-lt"/>
            </a:endParaRPr>
          </a:p>
          <a:p>
            <a:pPr algn="ctr"/>
            <a:r>
              <a:rPr lang="en-CA" sz="4000" b="1">
                <a:solidFill>
                  <a:schemeClr val="accent4"/>
                </a:solidFill>
                <a:ea typeface="+mn-lt"/>
                <a:cs typeface="+mn-lt"/>
              </a:rPr>
              <a:t>BUILDING A COMMUNITY OF CARE</a:t>
            </a:r>
            <a:endParaRPr lang="en-CA" sz="4000">
              <a:solidFill>
                <a:schemeClr val="accent4"/>
              </a:solidFill>
              <a:ea typeface="+mn-lt"/>
              <a:cs typeface="+mn-lt"/>
            </a:endParaRPr>
          </a:p>
          <a:p>
            <a:pPr algn="ctr"/>
            <a:endParaRPr lang="en-CA" sz="4000">
              <a:cs typeface="Calibri"/>
            </a:endParaRPr>
          </a:p>
        </p:txBody>
      </p:sp>
      <p:sp>
        <p:nvSpPr>
          <p:cNvPr id="5" name="Title 4"/>
          <p:cNvSpPr>
            <a:spLocks noGrp="1"/>
          </p:cNvSpPr>
          <p:nvPr>
            <p:ph type="title"/>
          </p:nvPr>
        </p:nvSpPr>
        <p:spPr/>
        <p:txBody>
          <a:bodyPr>
            <a:normAutofit/>
          </a:bodyPr>
          <a:lstStyle/>
          <a:p>
            <a:pPr algn="ctr"/>
            <a:r>
              <a:rPr lang="en-US" sz="6000" b="1" i="1">
                <a:latin typeface="Calibri"/>
                <a:ea typeface="+mj-lt"/>
                <a:cs typeface="+mj-lt"/>
              </a:rPr>
              <a:t>What is Physical Wellbeing?</a:t>
            </a:r>
            <a:endParaRPr lang="en-CA" sz="6000" i="1">
              <a:latin typeface="Calibri"/>
              <a:ea typeface="+mj-lt"/>
              <a:cs typeface="+mj-lt"/>
            </a:endParaRPr>
          </a:p>
        </p:txBody>
      </p:sp>
      <p:sp>
        <p:nvSpPr>
          <p:cNvPr id="7" name="Content Placeholder 6"/>
          <p:cNvSpPr>
            <a:spLocks noGrp="1"/>
          </p:cNvSpPr>
          <p:nvPr>
            <p:ph idx="1"/>
          </p:nvPr>
        </p:nvSpPr>
        <p:spPr/>
        <p:txBody>
          <a:bodyPr vert="horz" lIns="91440" tIns="45720" rIns="91440" bIns="45720" rtlCol="0" anchor="t">
            <a:normAutofit/>
          </a:bodyPr>
          <a:lstStyle/>
          <a:p>
            <a:pPr marL="0" indent="0">
              <a:buNone/>
            </a:pPr>
            <a:r>
              <a:rPr lang="en-US" sz="4000">
                <a:ea typeface="+mn-lt"/>
                <a:cs typeface="+mn-lt"/>
              </a:rPr>
              <a:t>Taking care of your daily/basic biological or physical needs. Ongoing maintenance of your body’s physical health.</a:t>
            </a:r>
            <a:endParaRPr lang="en-CA" sz="4000">
              <a:ea typeface="+mn-lt"/>
              <a:cs typeface="+mn-lt"/>
            </a:endParaRPr>
          </a:p>
        </p:txBody>
      </p:sp>
      <p:pic>
        <p:nvPicPr>
          <p:cNvPr id="6" name="Picture 5"/>
          <p:cNvPicPr>
            <a:picLocks noChangeAspect="1"/>
          </p:cNvPicPr>
          <p:nvPr/>
        </p:nvPicPr>
        <p:blipFill>
          <a:blip r:embed="rId3"/>
          <a:stretch>
            <a:fillRect/>
          </a:stretch>
        </p:blipFill>
        <p:spPr>
          <a:xfrm>
            <a:off x="488830" y="5429715"/>
            <a:ext cx="1383912" cy="1268078"/>
          </a:xfrm>
          <a:prstGeom prst="rect">
            <a:avLst/>
          </a:prstGeom>
        </p:spPr>
      </p:pic>
      <p:pic>
        <p:nvPicPr>
          <p:cNvPr id="2" name="Graphic 2" descr="A bottle of orange juice with an orange">
            <a:extLst>
              <a:ext uri="{FF2B5EF4-FFF2-40B4-BE49-F238E27FC236}">
                <a16:creationId xmlns:a16="http://schemas.microsoft.com/office/drawing/2014/main" id="{C93CBD69-0EE3-4359-AB62-612D301B36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60821" y="2893442"/>
            <a:ext cx="3213340" cy="2091907"/>
          </a:xfrm>
          <a:prstGeom prst="rect">
            <a:avLst/>
          </a:prstGeom>
        </p:spPr>
      </p:pic>
    </p:spTree>
    <p:extLst>
      <p:ext uri="{BB962C8B-B14F-4D97-AF65-F5344CB8AC3E}">
        <p14:creationId xmlns:p14="http://schemas.microsoft.com/office/powerpoint/2010/main" val="3240885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47000">
              <a:schemeClr val="accent4">
                <a:lumMod val="60000"/>
                <a:lumOff val="40000"/>
              </a:schemeClr>
            </a:gs>
            <a:gs pos="1000">
              <a:srgbClr val="FFC000"/>
            </a:gs>
            <a:gs pos="0">
              <a:srgbClr val="FFC000"/>
            </a:gs>
            <a:gs pos="0">
              <a:schemeClr val="accent4"/>
            </a:gs>
            <a:gs pos="85000">
              <a:schemeClr val="accent4">
                <a:lumMod val="40000"/>
                <a:lumOff val="60000"/>
              </a:schemeClr>
            </a:gs>
          </a:gsLst>
          <a:lin ang="54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0" y="5257800"/>
            <a:ext cx="12192000" cy="1600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CA" sz="4000" b="1">
              <a:solidFill>
                <a:schemeClr val="accent4"/>
              </a:solidFill>
              <a:ea typeface="+mn-lt"/>
              <a:cs typeface="+mn-lt"/>
            </a:endParaRPr>
          </a:p>
          <a:p>
            <a:pPr algn="ctr"/>
            <a:r>
              <a:rPr lang="en-CA" sz="4000" b="1">
                <a:solidFill>
                  <a:schemeClr val="accent4"/>
                </a:solidFill>
                <a:ea typeface="+mn-lt"/>
                <a:cs typeface="+mn-lt"/>
              </a:rPr>
              <a:t>BUILDING A COMMUNITY OF CARE</a:t>
            </a:r>
            <a:endParaRPr lang="en-CA" sz="4000">
              <a:solidFill>
                <a:schemeClr val="accent4"/>
              </a:solidFill>
              <a:ea typeface="+mn-lt"/>
              <a:cs typeface="+mn-lt"/>
            </a:endParaRPr>
          </a:p>
          <a:p>
            <a:pPr algn="ctr"/>
            <a:endParaRPr lang="en-CA" sz="4000">
              <a:cs typeface="Calibri"/>
            </a:endParaRPr>
          </a:p>
        </p:txBody>
      </p:sp>
      <p:sp>
        <p:nvSpPr>
          <p:cNvPr id="5" name="Title 4"/>
          <p:cNvSpPr>
            <a:spLocks noGrp="1"/>
          </p:cNvSpPr>
          <p:nvPr>
            <p:ph type="title"/>
          </p:nvPr>
        </p:nvSpPr>
        <p:spPr>
          <a:xfrm>
            <a:off x="493143" y="494521"/>
            <a:ext cx="11320732" cy="1325563"/>
          </a:xfrm>
        </p:spPr>
        <p:txBody>
          <a:bodyPr>
            <a:normAutofit/>
          </a:bodyPr>
          <a:lstStyle/>
          <a:p>
            <a:pPr algn="ctr"/>
            <a:r>
              <a:rPr lang="en-US" b="1">
                <a:latin typeface="+mn-lt"/>
                <a:cs typeface="Calibri"/>
              </a:rPr>
              <a:t>Possibilities of actions or activities that will keep my body healthy:</a:t>
            </a:r>
            <a:endParaRPr lang="en-US">
              <a:cs typeface="Calibri Light" panose="020F0302020204030204"/>
            </a:endParaRPr>
          </a:p>
        </p:txBody>
      </p:sp>
      <p:sp>
        <p:nvSpPr>
          <p:cNvPr id="7" name="Content Placeholder 6"/>
          <p:cNvSpPr>
            <a:spLocks noGrp="1"/>
          </p:cNvSpPr>
          <p:nvPr>
            <p:ph idx="1"/>
          </p:nvPr>
        </p:nvSpPr>
        <p:spPr>
          <a:xfrm>
            <a:off x="291861" y="1998153"/>
            <a:ext cx="11406996" cy="4351338"/>
          </a:xfrm>
        </p:spPr>
        <p:txBody>
          <a:bodyPr vert="horz" lIns="91440" tIns="45720" rIns="91440" bIns="45720" rtlCol="0" anchor="t">
            <a:normAutofit/>
          </a:bodyPr>
          <a:lstStyle/>
          <a:p>
            <a:pPr>
              <a:buNone/>
            </a:pPr>
            <a:r>
              <a:rPr lang="en-US" sz="4000">
                <a:ea typeface="+mn-lt"/>
                <a:cs typeface="+mn-lt"/>
              </a:rPr>
              <a:t>Sleep (7 to 8 hours), Shower/Wash, Brush teeth,</a:t>
            </a:r>
            <a:endParaRPr lang="en-CA" sz="4000">
              <a:ea typeface="+mn-lt"/>
              <a:cs typeface="+mn-lt"/>
            </a:endParaRPr>
          </a:p>
          <a:p>
            <a:pPr>
              <a:buNone/>
            </a:pPr>
            <a:r>
              <a:rPr lang="en-US" sz="4000">
                <a:ea typeface="+mn-lt"/>
                <a:cs typeface="+mn-lt"/>
              </a:rPr>
              <a:t>Exercise, Stretch/Yoga, Eat healthy foods, Drink water, etc....</a:t>
            </a:r>
            <a:endParaRPr lang="en-US" sz="4000">
              <a:cs typeface="Calibri"/>
            </a:endParaRPr>
          </a:p>
          <a:p>
            <a:pPr>
              <a:buNone/>
            </a:pPr>
            <a:r>
              <a:rPr lang="en-US" sz="4000" b="1">
                <a:cs typeface="Calibri"/>
              </a:rPr>
              <a:t>Can you think of any others?</a:t>
            </a:r>
            <a:endParaRPr lang="en-US" b="1"/>
          </a:p>
          <a:p>
            <a:pPr marL="0" indent="0">
              <a:buNone/>
            </a:pPr>
            <a:endParaRPr lang="en-CA" sz="4000">
              <a:cs typeface="Calibri"/>
            </a:endParaRPr>
          </a:p>
        </p:txBody>
      </p:sp>
      <p:pic>
        <p:nvPicPr>
          <p:cNvPr id="6" name="Picture 5"/>
          <p:cNvPicPr>
            <a:picLocks noChangeAspect="1"/>
          </p:cNvPicPr>
          <p:nvPr/>
        </p:nvPicPr>
        <p:blipFill>
          <a:blip r:embed="rId3"/>
          <a:stretch>
            <a:fillRect/>
          </a:stretch>
        </p:blipFill>
        <p:spPr>
          <a:xfrm>
            <a:off x="488830" y="5429715"/>
            <a:ext cx="1383912" cy="1268078"/>
          </a:xfrm>
          <a:prstGeom prst="rect">
            <a:avLst/>
          </a:prstGeom>
        </p:spPr>
      </p:pic>
      <p:pic>
        <p:nvPicPr>
          <p:cNvPr id="8" name="Picture 8" descr="Sleeping Max The Husky">
            <a:extLst>
              <a:ext uri="{FF2B5EF4-FFF2-40B4-BE49-F238E27FC236}">
                <a16:creationId xmlns:a16="http://schemas.microsoft.com/office/drawing/2014/main" id="{E77B8457-06D8-4893-A82A-8CA91A58974E}"/>
              </a:ext>
            </a:extLst>
          </p:cNvPr>
          <p:cNvPicPr>
            <a:picLocks noChangeAspect="1"/>
          </p:cNvPicPr>
          <p:nvPr/>
        </p:nvPicPr>
        <p:blipFill>
          <a:blip r:embed="rId4"/>
          <a:stretch>
            <a:fillRect/>
          </a:stretch>
        </p:blipFill>
        <p:spPr>
          <a:xfrm>
            <a:off x="7973683" y="3078192"/>
            <a:ext cx="2024333" cy="2009955"/>
          </a:xfrm>
          <a:prstGeom prst="rect">
            <a:avLst/>
          </a:prstGeom>
        </p:spPr>
      </p:pic>
    </p:spTree>
    <p:extLst>
      <p:ext uri="{BB962C8B-B14F-4D97-AF65-F5344CB8AC3E}">
        <p14:creationId xmlns:p14="http://schemas.microsoft.com/office/powerpoint/2010/main" val="1198215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47000">
              <a:schemeClr val="accent4">
                <a:lumMod val="60000"/>
                <a:lumOff val="40000"/>
              </a:schemeClr>
            </a:gs>
            <a:gs pos="1000">
              <a:srgbClr val="FFC000"/>
            </a:gs>
            <a:gs pos="0">
              <a:srgbClr val="FFC000"/>
            </a:gs>
            <a:gs pos="0">
              <a:schemeClr val="accent4"/>
            </a:gs>
            <a:gs pos="85000">
              <a:schemeClr val="accent4">
                <a:lumMod val="40000"/>
                <a:lumOff val="60000"/>
              </a:schemeClr>
            </a:gs>
          </a:gsLst>
          <a:lin ang="54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0" y="5257800"/>
            <a:ext cx="12192000" cy="1600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CA" sz="4000" b="1">
              <a:solidFill>
                <a:schemeClr val="accent4"/>
              </a:solidFill>
              <a:ea typeface="+mn-lt"/>
              <a:cs typeface="+mn-lt"/>
            </a:endParaRPr>
          </a:p>
          <a:p>
            <a:pPr algn="ctr"/>
            <a:r>
              <a:rPr lang="en-CA" sz="4000" b="1">
                <a:solidFill>
                  <a:schemeClr val="accent4"/>
                </a:solidFill>
                <a:ea typeface="+mn-lt"/>
                <a:cs typeface="+mn-lt"/>
              </a:rPr>
              <a:t>BUILDING A COMMUNITY OF CARE</a:t>
            </a:r>
            <a:endParaRPr lang="en-CA" sz="4000">
              <a:solidFill>
                <a:schemeClr val="accent4"/>
              </a:solidFill>
              <a:ea typeface="+mn-lt"/>
              <a:cs typeface="+mn-lt"/>
            </a:endParaRPr>
          </a:p>
          <a:p>
            <a:pPr algn="ctr"/>
            <a:endParaRPr lang="en-CA" sz="4000">
              <a:cs typeface="Calibri"/>
            </a:endParaRPr>
          </a:p>
        </p:txBody>
      </p:sp>
      <p:sp>
        <p:nvSpPr>
          <p:cNvPr id="5" name="Title 4"/>
          <p:cNvSpPr>
            <a:spLocks noGrp="1"/>
          </p:cNvSpPr>
          <p:nvPr>
            <p:ph type="title"/>
          </p:nvPr>
        </p:nvSpPr>
        <p:spPr/>
        <p:txBody>
          <a:bodyPr>
            <a:normAutofit/>
          </a:bodyPr>
          <a:lstStyle/>
          <a:p>
            <a:r>
              <a:rPr lang="en-CA" sz="6000" b="1" i="1">
                <a:latin typeface="Calibri"/>
                <a:ea typeface="+mj-lt"/>
                <a:cs typeface="+mj-lt"/>
              </a:rPr>
              <a:t>What is Mental Wellbeing?</a:t>
            </a:r>
            <a:endParaRPr lang="en-US" sz="6000" i="1">
              <a:latin typeface="Calibri"/>
            </a:endParaRPr>
          </a:p>
        </p:txBody>
      </p:sp>
      <p:sp>
        <p:nvSpPr>
          <p:cNvPr id="7" name="Content Placeholder 6"/>
          <p:cNvSpPr>
            <a:spLocks noGrp="1"/>
          </p:cNvSpPr>
          <p:nvPr>
            <p:ph idx="1"/>
          </p:nvPr>
        </p:nvSpPr>
        <p:spPr>
          <a:xfrm>
            <a:off x="838200" y="1509323"/>
            <a:ext cx="10515600" cy="4351338"/>
          </a:xfrm>
        </p:spPr>
        <p:txBody>
          <a:bodyPr vert="horz" lIns="91440" tIns="45720" rIns="91440" bIns="45720" rtlCol="0" anchor="t">
            <a:normAutofit/>
          </a:bodyPr>
          <a:lstStyle/>
          <a:p>
            <a:pPr>
              <a:buNone/>
            </a:pPr>
            <a:r>
              <a:rPr lang="en-US" sz="4000">
                <a:ea typeface="+mn-lt"/>
                <a:cs typeface="+mn-lt"/>
              </a:rPr>
              <a:t>Taking care of your psychological or mental health needs.  Ongoing maintenance of your brain's overall health and functionality.</a:t>
            </a:r>
          </a:p>
          <a:p>
            <a:pPr marL="0" indent="0">
              <a:buNone/>
            </a:pPr>
            <a:endParaRPr lang="en-CA" sz="4000">
              <a:cs typeface="Calibri"/>
            </a:endParaRPr>
          </a:p>
        </p:txBody>
      </p:sp>
      <p:pic>
        <p:nvPicPr>
          <p:cNvPr id="6" name="Picture 5"/>
          <p:cNvPicPr>
            <a:picLocks noChangeAspect="1"/>
          </p:cNvPicPr>
          <p:nvPr/>
        </p:nvPicPr>
        <p:blipFill>
          <a:blip r:embed="rId3"/>
          <a:stretch>
            <a:fillRect/>
          </a:stretch>
        </p:blipFill>
        <p:spPr>
          <a:xfrm>
            <a:off x="488830" y="5429715"/>
            <a:ext cx="1383912" cy="1268078"/>
          </a:xfrm>
          <a:prstGeom prst="rect">
            <a:avLst/>
          </a:prstGeom>
        </p:spPr>
      </p:pic>
      <p:pic>
        <p:nvPicPr>
          <p:cNvPr id="2" name="Graphic 2" descr="Right And Left Brain with solid fill">
            <a:extLst>
              <a:ext uri="{FF2B5EF4-FFF2-40B4-BE49-F238E27FC236}">
                <a16:creationId xmlns:a16="http://schemas.microsoft.com/office/drawing/2014/main" id="{D476FC45-AD67-479A-9746-F577A372B33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76800" y="3331235"/>
            <a:ext cx="1748285" cy="1733908"/>
          </a:xfrm>
          <a:prstGeom prst="rect">
            <a:avLst/>
          </a:prstGeom>
        </p:spPr>
      </p:pic>
    </p:spTree>
    <p:extLst>
      <p:ext uri="{BB962C8B-B14F-4D97-AF65-F5344CB8AC3E}">
        <p14:creationId xmlns:p14="http://schemas.microsoft.com/office/powerpoint/2010/main" val="2922684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47000">
              <a:schemeClr val="accent4">
                <a:lumMod val="60000"/>
                <a:lumOff val="40000"/>
              </a:schemeClr>
            </a:gs>
            <a:gs pos="1000">
              <a:srgbClr val="FFC000"/>
            </a:gs>
            <a:gs pos="0">
              <a:srgbClr val="FFC000"/>
            </a:gs>
            <a:gs pos="0">
              <a:schemeClr val="accent4"/>
            </a:gs>
            <a:gs pos="85000">
              <a:schemeClr val="accent4">
                <a:lumMod val="40000"/>
                <a:lumOff val="60000"/>
              </a:schemeClr>
            </a:gs>
          </a:gsLst>
          <a:lin ang="54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0" y="5257800"/>
            <a:ext cx="12192000" cy="1600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CA" sz="4000" b="1">
              <a:solidFill>
                <a:schemeClr val="accent4"/>
              </a:solidFill>
              <a:ea typeface="+mn-lt"/>
              <a:cs typeface="+mn-lt"/>
            </a:endParaRPr>
          </a:p>
          <a:p>
            <a:pPr algn="ctr"/>
            <a:r>
              <a:rPr lang="en-CA" sz="4000" b="1">
                <a:solidFill>
                  <a:schemeClr val="accent4"/>
                </a:solidFill>
                <a:ea typeface="+mn-lt"/>
                <a:cs typeface="+mn-lt"/>
              </a:rPr>
              <a:t>BUILDING A COMMUNITY OF CARE</a:t>
            </a:r>
            <a:endParaRPr lang="en-CA" sz="4000">
              <a:solidFill>
                <a:schemeClr val="accent4"/>
              </a:solidFill>
              <a:ea typeface="+mn-lt"/>
              <a:cs typeface="+mn-lt"/>
            </a:endParaRPr>
          </a:p>
          <a:p>
            <a:pPr algn="ctr"/>
            <a:endParaRPr lang="en-CA" sz="4000">
              <a:cs typeface="Calibri"/>
            </a:endParaRPr>
          </a:p>
        </p:txBody>
      </p:sp>
      <p:sp>
        <p:nvSpPr>
          <p:cNvPr id="5" name="Title 4"/>
          <p:cNvSpPr>
            <a:spLocks noGrp="1"/>
          </p:cNvSpPr>
          <p:nvPr>
            <p:ph type="title"/>
          </p:nvPr>
        </p:nvSpPr>
        <p:spPr/>
        <p:txBody>
          <a:bodyPr>
            <a:normAutofit/>
          </a:bodyPr>
          <a:lstStyle/>
          <a:p>
            <a:pPr algn="ctr"/>
            <a:r>
              <a:rPr lang="en-US" b="1">
                <a:latin typeface="+mn-lt"/>
                <a:cs typeface="Calibri"/>
              </a:rPr>
              <a:t>Possibilities of thoughts, reflections, actions, or activities that will keep my mind healthy:</a:t>
            </a:r>
            <a:endParaRPr lang="en-US">
              <a:cs typeface="Calibri Light" panose="020F0302020204030204"/>
            </a:endParaRPr>
          </a:p>
        </p:txBody>
      </p:sp>
      <p:sp>
        <p:nvSpPr>
          <p:cNvPr id="7" name="Content Placeholder 6"/>
          <p:cNvSpPr>
            <a:spLocks noGrp="1"/>
          </p:cNvSpPr>
          <p:nvPr>
            <p:ph idx="1"/>
          </p:nvPr>
        </p:nvSpPr>
        <p:spPr>
          <a:xfrm>
            <a:off x="277484" y="1825625"/>
            <a:ext cx="11406995" cy="4351338"/>
          </a:xfrm>
        </p:spPr>
        <p:txBody>
          <a:bodyPr vert="horz" lIns="91440" tIns="45720" rIns="91440" bIns="45720" rtlCol="0" anchor="t">
            <a:normAutofit/>
          </a:bodyPr>
          <a:lstStyle/>
          <a:p>
            <a:pPr>
              <a:buNone/>
            </a:pPr>
            <a:r>
              <a:rPr lang="en-US" sz="4000">
                <a:ea typeface="+mn-lt"/>
                <a:cs typeface="+mn-lt"/>
              </a:rPr>
              <a:t>Talking to others (connection), Deep breathing, Music,</a:t>
            </a:r>
          </a:p>
          <a:p>
            <a:pPr>
              <a:buNone/>
            </a:pPr>
            <a:r>
              <a:rPr lang="en-US" sz="4000">
                <a:ea typeface="+mn-lt"/>
                <a:cs typeface="+mn-lt"/>
              </a:rPr>
              <a:t>Personal reflection, Writing, Leaning on your support network, etc.</a:t>
            </a:r>
          </a:p>
          <a:p>
            <a:pPr>
              <a:buNone/>
            </a:pPr>
            <a:endParaRPr lang="en-US" sz="4000">
              <a:ea typeface="+mn-lt"/>
              <a:cs typeface="+mn-lt"/>
            </a:endParaRPr>
          </a:p>
          <a:p>
            <a:pPr>
              <a:buNone/>
            </a:pPr>
            <a:endParaRPr lang="en-US" sz="4000">
              <a:ea typeface="+mn-lt"/>
              <a:cs typeface="+mn-lt"/>
            </a:endParaRPr>
          </a:p>
          <a:p>
            <a:pPr marL="0" indent="0">
              <a:buNone/>
            </a:pPr>
            <a:endParaRPr lang="en-CA" sz="4000">
              <a:cs typeface="Calibri"/>
            </a:endParaRPr>
          </a:p>
        </p:txBody>
      </p:sp>
      <p:pic>
        <p:nvPicPr>
          <p:cNvPr id="6" name="Picture 5"/>
          <p:cNvPicPr>
            <a:picLocks noChangeAspect="1"/>
          </p:cNvPicPr>
          <p:nvPr/>
        </p:nvPicPr>
        <p:blipFill>
          <a:blip r:embed="rId3"/>
          <a:stretch>
            <a:fillRect/>
          </a:stretch>
        </p:blipFill>
        <p:spPr>
          <a:xfrm>
            <a:off x="488830" y="5429715"/>
            <a:ext cx="1383912" cy="1268078"/>
          </a:xfrm>
          <a:prstGeom prst="rect">
            <a:avLst/>
          </a:prstGeom>
        </p:spPr>
      </p:pic>
      <p:pic>
        <p:nvPicPr>
          <p:cNvPr id="3" name="Picture 7" descr="Young man using smartphone on city street at night">
            <a:extLst>
              <a:ext uri="{FF2B5EF4-FFF2-40B4-BE49-F238E27FC236}">
                <a16:creationId xmlns:a16="http://schemas.microsoft.com/office/drawing/2014/main" id="{0487ADE5-435E-4F7A-BCC4-12A1E7E21527}"/>
              </a:ext>
            </a:extLst>
          </p:cNvPr>
          <p:cNvPicPr>
            <a:picLocks noChangeAspect="1"/>
          </p:cNvPicPr>
          <p:nvPr/>
        </p:nvPicPr>
        <p:blipFill>
          <a:blip r:embed="rId4"/>
          <a:stretch>
            <a:fillRect/>
          </a:stretch>
        </p:blipFill>
        <p:spPr>
          <a:xfrm>
            <a:off x="8635042" y="3262446"/>
            <a:ext cx="2743199" cy="1828353"/>
          </a:xfrm>
          <a:prstGeom prst="rect">
            <a:avLst/>
          </a:prstGeom>
        </p:spPr>
      </p:pic>
      <p:pic>
        <p:nvPicPr>
          <p:cNvPr id="9" name="Picture 9" descr="Man wearing headphones on a balcony in the city at sunset">
            <a:extLst>
              <a:ext uri="{FF2B5EF4-FFF2-40B4-BE49-F238E27FC236}">
                <a16:creationId xmlns:a16="http://schemas.microsoft.com/office/drawing/2014/main" id="{BE4D578C-6BED-4BF9-8EEB-BD529512612C}"/>
              </a:ext>
            </a:extLst>
          </p:cNvPr>
          <p:cNvPicPr>
            <a:picLocks noChangeAspect="1"/>
          </p:cNvPicPr>
          <p:nvPr/>
        </p:nvPicPr>
        <p:blipFill>
          <a:blip r:embed="rId5"/>
          <a:stretch>
            <a:fillRect/>
          </a:stretch>
        </p:blipFill>
        <p:spPr>
          <a:xfrm>
            <a:off x="3674853" y="3266865"/>
            <a:ext cx="3030746" cy="1819516"/>
          </a:xfrm>
          <a:prstGeom prst="rect">
            <a:avLst/>
          </a:prstGeom>
        </p:spPr>
      </p:pic>
    </p:spTree>
    <p:extLst>
      <p:ext uri="{BB962C8B-B14F-4D97-AF65-F5344CB8AC3E}">
        <p14:creationId xmlns:p14="http://schemas.microsoft.com/office/powerpoint/2010/main" val="3758082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47000">
              <a:schemeClr val="accent4">
                <a:lumMod val="60000"/>
                <a:lumOff val="40000"/>
              </a:schemeClr>
            </a:gs>
            <a:gs pos="1000">
              <a:srgbClr val="FFC000"/>
            </a:gs>
            <a:gs pos="0">
              <a:srgbClr val="FFC000"/>
            </a:gs>
            <a:gs pos="0">
              <a:schemeClr val="accent4"/>
            </a:gs>
            <a:gs pos="85000">
              <a:schemeClr val="accent4">
                <a:lumMod val="40000"/>
                <a:lumOff val="60000"/>
              </a:schemeClr>
            </a:gs>
          </a:gsLst>
          <a:lin ang="54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0" y="5257800"/>
            <a:ext cx="12192000" cy="1600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CA" sz="4000" b="1">
              <a:solidFill>
                <a:schemeClr val="accent4"/>
              </a:solidFill>
              <a:ea typeface="+mn-lt"/>
              <a:cs typeface="+mn-lt"/>
            </a:endParaRPr>
          </a:p>
          <a:p>
            <a:pPr algn="ctr"/>
            <a:r>
              <a:rPr lang="en-CA" sz="4000" b="1">
                <a:solidFill>
                  <a:schemeClr val="accent4"/>
                </a:solidFill>
                <a:ea typeface="+mn-lt"/>
                <a:cs typeface="+mn-lt"/>
              </a:rPr>
              <a:t>BUILDING A COMMUNITY OF CARE</a:t>
            </a:r>
            <a:endParaRPr lang="en-CA" sz="4000">
              <a:solidFill>
                <a:schemeClr val="accent4"/>
              </a:solidFill>
              <a:ea typeface="+mn-lt"/>
              <a:cs typeface="+mn-lt"/>
            </a:endParaRPr>
          </a:p>
          <a:p>
            <a:pPr algn="ctr"/>
            <a:endParaRPr lang="en-CA" sz="4000">
              <a:cs typeface="Calibri"/>
            </a:endParaRPr>
          </a:p>
        </p:txBody>
      </p:sp>
      <p:sp>
        <p:nvSpPr>
          <p:cNvPr id="5" name="Title 4"/>
          <p:cNvSpPr>
            <a:spLocks noGrp="1"/>
          </p:cNvSpPr>
          <p:nvPr>
            <p:ph type="title"/>
          </p:nvPr>
        </p:nvSpPr>
        <p:spPr>
          <a:xfrm>
            <a:off x="838200" y="5691"/>
            <a:ext cx="10515600" cy="1325563"/>
          </a:xfrm>
        </p:spPr>
        <p:txBody>
          <a:bodyPr>
            <a:normAutofit/>
          </a:bodyPr>
          <a:lstStyle/>
          <a:p>
            <a:r>
              <a:rPr lang="en-CA" sz="6000" b="1" i="1">
                <a:latin typeface="Calibri"/>
                <a:ea typeface="+mj-lt"/>
                <a:cs typeface="+mj-lt"/>
              </a:rPr>
              <a:t>What is Emotional Wellbeing?</a:t>
            </a:r>
            <a:endParaRPr lang="en-US" sz="6000" i="1">
              <a:latin typeface="Calibri"/>
            </a:endParaRPr>
          </a:p>
        </p:txBody>
      </p:sp>
      <p:sp>
        <p:nvSpPr>
          <p:cNvPr id="7" name="Content Placeholder 6"/>
          <p:cNvSpPr>
            <a:spLocks noGrp="1"/>
          </p:cNvSpPr>
          <p:nvPr>
            <p:ph idx="1"/>
          </p:nvPr>
        </p:nvSpPr>
        <p:spPr>
          <a:xfrm>
            <a:off x="320616" y="1250531"/>
            <a:ext cx="11579523" cy="4351338"/>
          </a:xfrm>
        </p:spPr>
        <p:txBody>
          <a:bodyPr vert="horz" lIns="91440" tIns="45720" rIns="91440" bIns="45720" rtlCol="0" anchor="t">
            <a:normAutofit/>
          </a:bodyPr>
          <a:lstStyle/>
          <a:p>
            <a:pPr>
              <a:buNone/>
            </a:pPr>
            <a:r>
              <a:rPr lang="en-US" sz="4000">
                <a:ea typeface="+mn-lt"/>
                <a:cs typeface="+mn-lt"/>
              </a:rPr>
              <a:t>  Being mindful of your emotions and not ignoring them. Naming your feelings and expressing them in an appropriate way. Asking for help when feeling overwhelmed, unsettled, or stressed. Taking time to celebrate and express positive emotions and feelings throughout your day. </a:t>
            </a:r>
          </a:p>
          <a:p>
            <a:pPr marL="0" indent="0">
              <a:buNone/>
            </a:pPr>
            <a:endParaRPr lang="en-CA" sz="4000">
              <a:cs typeface="Calibri"/>
            </a:endParaRPr>
          </a:p>
        </p:txBody>
      </p:sp>
      <p:pic>
        <p:nvPicPr>
          <p:cNvPr id="6" name="Picture 5"/>
          <p:cNvPicPr>
            <a:picLocks noChangeAspect="1"/>
          </p:cNvPicPr>
          <p:nvPr/>
        </p:nvPicPr>
        <p:blipFill>
          <a:blip r:embed="rId3"/>
          <a:stretch>
            <a:fillRect/>
          </a:stretch>
        </p:blipFill>
        <p:spPr>
          <a:xfrm>
            <a:off x="488830" y="5429715"/>
            <a:ext cx="1383912" cy="1268078"/>
          </a:xfrm>
          <a:prstGeom prst="rect">
            <a:avLst/>
          </a:prstGeom>
        </p:spPr>
      </p:pic>
      <p:pic>
        <p:nvPicPr>
          <p:cNvPr id="2" name="Graphic 2" descr="Heart lock with solid fill">
            <a:extLst>
              <a:ext uri="{FF2B5EF4-FFF2-40B4-BE49-F238E27FC236}">
                <a16:creationId xmlns:a16="http://schemas.microsoft.com/office/drawing/2014/main" id="{1D22BF06-5D4D-42FA-9654-2550A3B91CE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42121" y="110706"/>
            <a:ext cx="1705153" cy="1518248"/>
          </a:xfrm>
          <a:prstGeom prst="rect">
            <a:avLst/>
          </a:prstGeom>
        </p:spPr>
      </p:pic>
      <p:pic>
        <p:nvPicPr>
          <p:cNvPr id="12" name="Graphic 12" descr="Comment Heart outline">
            <a:extLst>
              <a:ext uri="{FF2B5EF4-FFF2-40B4-BE49-F238E27FC236}">
                <a16:creationId xmlns:a16="http://schemas.microsoft.com/office/drawing/2014/main" id="{F7B0B803-00B6-4357-B969-5CB074BC176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51254" y="3834442"/>
            <a:ext cx="1475117" cy="1288211"/>
          </a:xfrm>
          <a:prstGeom prst="rect">
            <a:avLst/>
          </a:prstGeom>
        </p:spPr>
      </p:pic>
    </p:spTree>
    <p:extLst>
      <p:ext uri="{BB962C8B-B14F-4D97-AF65-F5344CB8AC3E}">
        <p14:creationId xmlns:p14="http://schemas.microsoft.com/office/powerpoint/2010/main" val="20641568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A7204490AE54A429CA31681F9092EFE" ma:contentTypeVersion="12" ma:contentTypeDescription="Create a new document." ma:contentTypeScope="" ma:versionID="c2e2553ff1287c5d482970397ea87506">
  <xsd:schema xmlns:xsd="http://www.w3.org/2001/XMLSchema" xmlns:xs="http://www.w3.org/2001/XMLSchema" xmlns:p="http://schemas.microsoft.com/office/2006/metadata/properties" xmlns:ns3="42a092ee-7405-4a28-934c-041691939bbb" xmlns:ns4="c527797a-793c-4703-bc1a-095e08120a0e" targetNamespace="http://schemas.microsoft.com/office/2006/metadata/properties" ma:root="true" ma:fieldsID="bbea4da17d0b8d032054dbc626021645" ns3:_="" ns4:_="">
    <xsd:import namespace="42a092ee-7405-4a28-934c-041691939bbb"/>
    <xsd:import namespace="c527797a-793c-4703-bc1a-095e08120a0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a092ee-7405-4a28-934c-041691939bb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27797a-793c-4703-bc1a-095e08120a0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C98FBD1-8D54-4EA5-A72C-9ACBE259BC42}">
  <ds:schemaRefs>
    <ds:schemaRef ds:uri="http://schemas.microsoft.com/sharepoint/v3/contenttype/forms"/>
  </ds:schemaRefs>
</ds:datastoreItem>
</file>

<file path=customXml/itemProps2.xml><?xml version="1.0" encoding="utf-8"?>
<ds:datastoreItem xmlns:ds="http://schemas.openxmlformats.org/officeDocument/2006/customXml" ds:itemID="{804B5D1F-1E25-49BA-83B3-0CC18D861248}">
  <ds:schemaRefs>
    <ds:schemaRef ds:uri="42a092ee-7405-4a28-934c-041691939bbb"/>
    <ds:schemaRef ds:uri="c527797a-793c-4703-bc1a-095e08120a0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479884B-99F3-4CDB-A2EB-DC5BA7E832BF}">
  <ds:schemaRefs>
    <ds:schemaRef ds:uri="42a092ee-7405-4a28-934c-041691939bbb"/>
    <ds:schemaRef ds:uri="c527797a-793c-4703-bc1a-095e08120a0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16</Slides>
  <Notes>15</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           8. Ongoing Self-Care</vt:lpstr>
      <vt:lpstr>Learning Goal</vt:lpstr>
      <vt:lpstr>Moment to Think...</vt:lpstr>
      <vt:lpstr>Self-Care</vt:lpstr>
      <vt:lpstr>What is Physical Wellbeing?</vt:lpstr>
      <vt:lpstr>Possibilities of actions or activities that will keep my body healthy:</vt:lpstr>
      <vt:lpstr>What is Mental Wellbeing?</vt:lpstr>
      <vt:lpstr>Possibilities of thoughts, reflections, actions, or activities that will keep my mind healthy:</vt:lpstr>
      <vt:lpstr>What is Emotional Wellbeing?</vt:lpstr>
      <vt:lpstr>Possibilities of reflections, actions, or activities that will make me feel calmer or supported.</vt:lpstr>
      <vt:lpstr>What is Spiritual Wellbeing?</vt:lpstr>
      <vt:lpstr>Possibilities of what spiritual or spirit activities and thoughts could mean to me.</vt:lpstr>
      <vt:lpstr>TASK: Ongoing Self-Care Check-In</vt:lpstr>
      <vt:lpstr>TASK: Ongoing Self-Care Check-In</vt:lpstr>
      <vt:lpstr>Recap: Ongoing Self-Care</vt:lpstr>
      <vt:lpstr>Self-Care Quiz…</vt:lpstr>
    </vt:vector>
  </TitlesOfParts>
  <Company>HWDSB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Sajah Stiller [Staff]</dc:creator>
  <cp:revision>1</cp:revision>
  <dcterms:created xsi:type="dcterms:W3CDTF">2021-01-20T13:47:50Z</dcterms:created>
  <dcterms:modified xsi:type="dcterms:W3CDTF">2021-01-26T01:07:18Z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0x0101001A7204490AE54A429CA31681F9092EFE</vt:lpwstr>
  </property>
</Properties>
</file>