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B8D8D"/>
    <a:srgbClr val="B36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FECDD-14FC-895A-B534-7CDDD0DEABE7}" v="3283" dt="2020-04-03T22:00:11.796"/>
    <p1510:client id="{289ECB22-0FC4-4AC7-AD33-023C0F203110}" v="260" dt="2020-04-05T16:25:27.228"/>
    <p1510:client id="{4C419201-0D9F-FF4C-1D14-D55A6635ACB9}" v="30" dt="2020-04-08T20:02:07.527"/>
    <p1510:client id="{B552B9A9-8F0B-B941-CCDF-A88FB5563F49}" v="217" dt="2020-04-04T14:40:18.168"/>
    <p1510:client id="{C7D89581-4896-070E-36E3-638CEF028E66}" v="756" dt="2020-04-03T20:03:12.023"/>
    <p1510:client id="{EEF910A8-C4D4-C817-8F59-08E50AFA1229}" v="832" dt="2020-04-09T20:13:16.963"/>
    <p1510:client id="{FFD498F3-443C-49E0-D36A-A264B4663107}" v="330" dt="2020-04-09T19:16:09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5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3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9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3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2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9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5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etepic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plashlearn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.ixl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8A97-1CE0-4EB5-B21F-65439633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297" y="-506083"/>
            <a:ext cx="6922726" cy="1600200"/>
          </a:xfrm>
        </p:spPr>
        <p:txBody>
          <a:bodyPr>
            <a:normAutofit/>
          </a:bodyPr>
          <a:lstStyle/>
          <a:p>
            <a:br>
              <a:rPr lang="en-US" b="1" u="sng" dirty="0">
                <a:solidFill>
                  <a:schemeClr val="bg2">
                    <a:lumMod val="10000"/>
                  </a:schemeClr>
                </a:solidFill>
                <a:latin typeface="Arial Black"/>
                <a:cs typeface="Calibri Light"/>
              </a:rPr>
            </a:b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Black"/>
                <a:cs typeface="Calibri Light"/>
              </a:rPr>
              <a:t>Log In Table of Contents</a:t>
            </a:r>
            <a:br>
              <a:rPr lang="en-US" b="1" u="sng" dirty="0">
                <a:solidFill>
                  <a:schemeClr val="bg2">
                    <a:lumMod val="10000"/>
                  </a:schemeClr>
                </a:solidFill>
                <a:latin typeface="Arial Black"/>
                <a:cs typeface="Calibri Light"/>
              </a:rPr>
            </a:b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Black"/>
                <a:cs typeface="Calibri Light"/>
              </a:rPr>
              <a:t>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3189DF-5733-4B3F-A78C-3FBC1471F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123" y="291318"/>
            <a:ext cx="12055442" cy="430041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400" b="1" dirty="0">
              <a:latin typeface="Arial Black"/>
              <a:cs typeface="Calibri"/>
            </a:endParaRPr>
          </a:p>
          <a:p>
            <a:pPr marL="457200" indent="-457200">
              <a:buChar char="•"/>
            </a:pPr>
            <a:endParaRPr lang="en-US" sz="2800" dirty="0">
              <a:latin typeface="Arial Black"/>
              <a:cs typeface="Calibri"/>
            </a:endParaRPr>
          </a:p>
          <a:p>
            <a:endParaRPr lang="en-US" sz="2800" dirty="0">
              <a:latin typeface="Arial Black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C9970-7D7E-484A-8C81-A0E0D569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50" y="987425"/>
            <a:ext cx="6172200" cy="4873625"/>
          </a:xfrm>
          <a:solidFill>
            <a:srgbClr val="EB8D8D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1) Epic Log in information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2) Splash Learn Information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3) IXL log in Steps</a:t>
            </a:r>
          </a:p>
        </p:txBody>
      </p:sp>
      <p:pic>
        <p:nvPicPr>
          <p:cNvPr id="8" name="Picture 8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2608EA2C-F72A-4558-95D0-433A2B772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67928"/>
            <a:ext cx="3605841" cy="3605841"/>
          </a:xfrm>
          <a:prstGeom prst="rect">
            <a:avLst/>
          </a:prstGeom>
        </p:spPr>
      </p:pic>
      <p:pic>
        <p:nvPicPr>
          <p:cNvPr id="10" name="Picture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A8A1B42-CADF-46E7-802B-A676E22F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85" y="705927"/>
            <a:ext cx="1636144" cy="162176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2FCE34A-6169-4D27-B231-0D0C07A3A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986" y="2560607"/>
            <a:ext cx="1636144" cy="1664899"/>
          </a:xfrm>
          <a:prstGeom prst="rect">
            <a:avLst/>
          </a:prstGeom>
        </p:spPr>
      </p:pic>
      <p:pic>
        <p:nvPicPr>
          <p:cNvPr id="14" name="Picture 1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A89A222-78F1-491E-ADB3-75191EECA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578" y="4443502"/>
            <a:ext cx="1622845" cy="16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BCED-AD0D-4995-A4AC-F6240A94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51" y="336371"/>
            <a:ext cx="10170544" cy="4629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latin typeface="Broadway"/>
                <a:cs typeface="Calibri Light"/>
              </a:rPr>
              <a:t>Literacy: Reading, Writing, Media</a:t>
            </a:r>
            <a:br>
              <a:rPr lang="en-US" sz="3600" b="1" dirty="0">
                <a:latin typeface="Broadway"/>
                <a:cs typeface="Calibri Light"/>
              </a:rPr>
            </a:br>
            <a:endParaRPr lang="en-US" b="1" dirty="0">
              <a:latin typeface="Broadway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AAEF3-124C-476A-8771-81A074C075DF}"/>
              </a:ext>
            </a:extLst>
          </p:cNvPr>
          <p:cNvSpPr txBox="1"/>
          <p:nvPr/>
        </p:nvSpPr>
        <p:spPr>
          <a:xfrm>
            <a:off x="236777" y="965308"/>
            <a:ext cx="9112369" cy="477053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Calibri"/>
              </a:rPr>
              <a:t>1) </a:t>
            </a:r>
            <a:r>
              <a:rPr lang="en-US" sz="2400" b="1" dirty="0">
                <a:solidFill>
                  <a:schemeClr val="bg1"/>
                </a:solidFill>
                <a:latin typeface="Arial Black"/>
                <a:cs typeface="Calibri"/>
              </a:rPr>
              <a:t>EPIC! Reading: 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I recommend that students are reading 10 mins per day</a:t>
            </a:r>
          </a:p>
          <a:p>
            <a:r>
              <a:rPr lang="en-US" sz="2800" dirty="0">
                <a:solidFill>
                  <a:schemeClr val="bg1"/>
                </a:solidFill>
                <a:cs typeface="Calibri"/>
              </a:rPr>
              <a:t>How to Access Epic: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Go to: </a:t>
            </a:r>
            <a:r>
              <a:rPr lang="en-US" sz="2800" dirty="0">
                <a:ea typeface="+mn-lt"/>
                <a:cs typeface="+mn-lt"/>
                <a:hlinkClick r:id="rId2"/>
              </a:rPr>
              <a:t>https://www.getepic.com/</a:t>
            </a:r>
            <a:r>
              <a:rPr lang="en-US" sz="2800" dirty="0">
                <a:ea typeface="+mn-lt"/>
                <a:cs typeface="+mn-lt"/>
              </a:rPr>
              <a:t> or Click on Epic! App.</a:t>
            </a:r>
            <a:endParaRPr lang="en-US" sz="28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457200" indent="-457200">
              <a:buAutoNum type="arabicPeriod"/>
            </a:pPr>
            <a:endParaRPr lang="en-US" sz="28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Click on Log in, then go to students &amp; educators</a:t>
            </a:r>
          </a:p>
          <a:p>
            <a:pPr marL="457200" indent="-457200">
              <a:buAutoNum type="arabicPeriod"/>
            </a:pPr>
            <a:endParaRPr lang="en-US" sz="28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Class Code: hii4039</a:t>
            </a:r>
            <a:endParaRPr lang="en-US" dirty="0"/>
          </a:p>
          <a:p>
            <a:pPr marL="457200" indent="-457200">
              <a:buAutoNum type="arabicPeriod"/>
            </a:pPr>
            <a:endParaRPr lang="en-US" sz="28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** Instructions to use Epic! From home have been emailed to parents.</a:t>
            </a:r>
          </a:p>
        </p:txBody>
      </p:sp>
      <p:pic>
        <p:nvPicPr>
          <p:cNvPr id="4" name="Picture 4" descr="A picture containing graphics, drawing&#10;&#10;Description generated with very high confidence">
            <a:extLst>
              <a:ext uri="{FF2B5EF4-FFF2-40B4-BE49-F238E27FC236}">
                <a16:creationId xmlns:a16="http://schemas.microsoft.com/office/drawing/2014/main" id="{4509875C-5A23-4B73-B91A-B87E6F457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04" y="1975390"/>
            <a:ext cx="2408680" cy="24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695C-67E5-4287-AE0E-B7FE9C23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-3106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roadway"/>
              </a:rPr>
              <a:t>Splash Learn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E6387-CDE7-44EC-BF02-1E1FCCC0C1E8}"/>
              </a:ext>
            </a:extLst>
          </p:cNvPr>
          <p:cNvSpPr txBox="1"/>
          <p:nvPr/>
        </p:nvSpPr>
        <p:spPr>
          <a:xfrm>
            <a:off x="209911" y="641231"/>
            <a:ext cx="6323161" cy="6063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u="sng" dirty="0">
                <a:solidFill>
                  <a:schemeClr val="bg1"/>
                </a:solidFill>
                <a:cs typeface="Calibri"/>
              </a:rPr>
              <a:t>Splash Learn </a:t>
            </a:r>
            <a:r>
              <a:rPr lang="en-US" sz="2200" dirty="0">
                <a:solidFill>
                  <a:srgbClr val="000000"/>
                </a:solidFill>
                <a:cs typeface="Calibri"/>
              </a:rPr>
              <a:t>will</a:t>
            </a:r>
            <a:r>
              <a:rPr lang="en-US" sz="2200" dirty="0">
                <a:cs typeface="Calibri"/>
              </a:rPr>
              <a:t> be used this week</a:t>
            </a:r>
          </a:p>
          <a:p>
            <a:endParaRPr lang="en-US" sz="2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cs typeface="Calibri"/>
              </a:rPr>
              <a:t>This week we will be focusing on Measurements and Addition</a:t>
            </a:r>
          </a:p>
          <a:p>
            <a:endParaRPr lang="en-US" sz="2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cs typeface="Calibri"/>
              </a:rPr>
              <a:t>Students are to work on Math for approximately 2.5 Hours a week</a:t>
            </a:r>
          </a:p>
          <a:p>
            <a:endParaRPr lang="en-US" sz="2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cs typeface="Calibri"/>
              </a:rPr>
              <a:t>Splash Math has recently been updated 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cs typeface="Calibri"/>
            </a:endParaRPr>
          </a:p>
          <a:p>
            <a:r>
              <a:rPr lang="en-US" sz="2200" u="sng" dirty="0">
                <a:solidFill>
                  <a:schemeClr val="bg1"/>
                </a:solidFill>
                <a:cs typeface="Calibri"/>
              </a:rPr>
              <a:t>How to Access Splash Math:</a:t>
            </a:r>
            <a:endParaRPr lang="en-US" sz="2200">
              <a:solidFill>
                <a:schemeClr val="bg1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200" dirty="0">
                <a:cs typeface="Calibri"/>
              </a:rPr>
              <a:t>Go to: </a:t>
            </a:r>
            <a:r>
              <a:rPr lang="en-US" sz="2200" dirty="0">
                <a:solidFill>
                  <a:srgbClr val="C00000"/>
                </a:solidFill>
                <a:cs typeface="Calibri"/>
                <a:hlinkClick r:id="rId2"/>
              </a:rPr>
              <a:t>https://www.splashlearn.com/</a:t>
            </a:r>
            <a:endParaRPr lang="en-US" sz="2200">
              <a:solidFill>
                <a:srgbClr val="C00000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200" dirty="0">
                <a:cs typeface="Calibri"/>
              </a:rPr>
              <a:t>Click on CLASS</a:t>
            </a:r>
          </a:p>
          <a:p>
            <a:pPr marL="342900" indent="-342900">
              <a:buAutoNum type="arabicPeriod"/>
            </a:pPr>
            <a:r>
              <a:rPr lang="en-US" sz="2200" dirty="0">
                <a:cs typeface="Calibri"/>
              </a:rPr>
              <a:t>Enter Class Code: RJODMU</a:t>
            </a:r>
          </a:p>
          <a:p>
            <a:pPr marL="342900" indent="-342900">
              <a:buAutoNum type="arabicPeriod"/>
            </a:pPr>
            <a:r>
              <a:rPr lang="en-US" sz="2200" dirty="0">
                <a:cs typeface="Calibri"/>
              </a:rPr>
              <a:t>Student Passwords: PDF available on the Blog under Math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endParaRPr lang="en-US">
              <a:cs typeface="Calibri" panose="020F0502020204030204"/>
            </a:endParaRPr>
          </a:p>
        </p:txBody>
      </p:sp>
      <p:pic>
        <p:nvPicPr>
          <p:cNvPr id="7" name="Picture 7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47185EF-BB22-4287-A0A2-972EA62E2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01" y="719050"/>
            <a:ext cx="5002961" cy="50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8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A1A1-9731-4116-9170-8A299755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264483"/>
            <a:ext cx="3499450" cy="1339940"/>
          </a:xfrm>
        </p:spPr>
        <p:txBody>
          <a:bodyPr>
            <a:normAutofit/>
          </a:bodyPr>
          <a:lstStyle/>
          <a:p>
            <a:r>
              <a:rPr lang="en-US" b="1" dirty="0">
                <a:latin typeface="Broadway"/>
              </a:rPr>
              <a:t>IXL</a:t>
            </a:r>
            <a:br>
              <a:rPr lang="en-US" b="1" dirty="0">
                <a:latin typeface="Broadway"/>
              </a:rPr>
            </a:b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2B33B-F57B-4866-B970-AC52777CA8C5}"/>
              </a:ext>
            </a:extLst>
          </p:cNvPr>
          <p:cNvSpPr txBox="1"/>
          <p:nvPr/>
        </p:nvSpPr>
        <p:spPr>
          <a:xfrm>
            <a:off x="166777" y="655607"/>
            <a:ext cx="7243311" cy="507831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Black"/>
                <a:cs typeface="Calibri"/>
              </a:rPr>
              <a:t>1. Go to</a:t>
            </a:r>
            <a:r>
              <a:rPr lang="en-US" dirty="0">
                <a:solidFill>
                  <a:schemeClr val="bg1"/>
                </a:solidFill>
                <a:latin typeface="Arial Black"/>
                <a:cs typeface="Calibri"/>
              </a:rPr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https://ca.ixl.com/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latin typeface="Arial Black"/>
              <a:cs typeface="Calibri"/>
            </a:endParaRPr>
          </a:p>
          <a:p>
            <a:r>
              <a:rPr lang="en-US" dirty="0">
                <a:latin typeface="Arial Black"/>
                <a:cs typeface="Calibri"/>
              </a:rPr>
              <a:t>2. sign in with username/password</a:t>
            </a:r>
            <a:endParaRPr lang="en-US" dirty="0">
              <a:latin typeface="Calibri" panose="020F0502020204030204"/>
              <a:cs typeface="Calibri"/>
            </a:endParaRPr>
          </a:p>
          <a:p>
            <a:endParaRPr lang="en-US" dirty="0">
              <a:latin typeface="Arial Black"/>
              <a:cs typeface="Calibri"/>
            </a:endParaRPr>
          </a:p>
          <a:p>
            <a:endParaRPr lang="en-US" dirty="0">
              <a:latin typeface="Arial Black"/>
              <a:cs typeface="Calibri"/>
            </a:endParaRPr>
          </a:p>
          <a:p>
            <a:r>
              <a:rPr lang="en-US" dirty="0">
                <a:latin typeface="Arial Black"/>
                <a:cs typeface="Calibri"/>
              </a:rPr>
              <a:t>3. Usernames and Passwords were sent by email on Wednesday April 9th</a:t>
            </a:r>
            <a:endParaRPr lang="en-US" dirty="0"/>
          </a:p>
          <a:p>
            <a:endParaRPr lang="en-US" dirty="0">
              <a:latin typeface="Arial Black"/>
              <a:cs typeface="Calibri"/>
            </a:endParaRPr>
          </a:p>
          <a:p>
            <a:endParaRPr lang="en-US" dirty="0">
              <a:latin typeface="Arial Black"/>
              <a:cs typeface="Calibri"/>
            </a:endParaRPr>
          </a:p>
          <a:p>
            <a:r>
              <a:rPr lang="en-US" dirty="0">
                <a:latin typeface="Arial Black"/>
                <a:cs typeface="Calibri"/>
              </a:rPr>
              <a:t>4. Click on recommendation</a:t>
            </a:r>
            <a:endParaRPr lang="en-US" dirty="0"/>
          </a:p>
          <a:p>
            <a:endParaRPr lang="en-US" dirty="0">
              <a:latin typeface="Arial Black"/>
              <a:cs typeface="Calibri"/>
            </a:endParaRPr>
          </a:p>
          <a:p>
            <a:endParaRPr lang="en-US" dirty="0">
              <a:latin typeface="Arial Black"/>
              <a:cs typeface="Calibri"/>
            </a:endParaRPr>
          </a:p>
          <a:p>
            <a:r>
              <a:rPr lang="en-US" dirty="0">
                <a:latin typeface="Arial Black"/>
                <a:cs typeface="Calibri"/>
              </a:rPr>
              <a:t>5. Click on Star, skills suggested by your teacher</a:t>
            </a:r>
            <a:endParaRPr lang="en-US" dirty="0"/>
          </a:p>
          <a:p>
            <a:endParaRPr lang="en-US" dirty="0">
              <a:latin typeface="Arial Black"/>
              <a:cs typeface="Calibri"/>
            </a:endParaRPr>
          </a:p>
          <a:p>
            <a:endParaRPr lang="en-US" dirty="0">
              <a:latin typeface="Arial Black"/>
              <a:cs typeface="Calibri"/>
            </a:endParaRPr>
          </a:p>
          <a:p>
            <a:r>
              <a:rPr lang="en-US" dirty="0">
                <a:latin typeface="Arial Black"/>
                <a:cs typeface="Calibri"/>
              </a:rPr>
              <a:t>6. Choose math/English activity to work on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7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55284A0-25A0-4A52-827F-586C5879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04" y="5387547"/>
            <a:ext cx="7157049" cy="1474416"/>
          </a:xfrm>
          <a:prstGeom prst="rect">
            <a:avLst/>
          </a:prstGeom>
        </p:spPr>
      </p:pic>
      <p:pic>
        <p:nvPicPr>
          <p:cNvPr id="10" name="Picture 1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1A8FF81-F371-4DD8-A29E-0394076EF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306" y="1086428"/>
            <a:ext cx="3605841" cy="30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5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Log In Table of Contents  </vt:lpstr>
      <vt:lpstr>Literacy: Reading, Writing, Media </vt:lpstr>
      <vt:lpstr>Splash Learn </vt:lpstr>
      <vt:lpstr>IXL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Sean Minich [Staff]</cp:lastModifiedBy>
  <cp:revision>1118</cp:revision>
  <dcterms:created xsi:type="dcterms:W3CDTF">2020-04-03T19:31:14Z</dcterms:created>
  <dcterms:modified xsi:type="dcterms:W3CDTF">2020-04-09T20:13:47Z</dcterms:modified>
</cp:coreProperties>
</file>