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FECDD-14FC-895A-B534-7CDDD0DEABE7}" v="3283" dt="2020-04-03T22:00:11.796"/>
    <p1510:client id="{289ECB22-0FC4-4AC7-AD33-023C0F203110}" v="260" dt="2020-04-05T16:25:27.228"/>
    <p1510:client id="{B552B9A9-8F0B-B941-CCDF-A88FB5563F49}" v="217" dt="2020-04-04T14:40:18.168"/>
    <p1510:client id="{C7D89581-4896-070E-36E3-638CEF028E66}" v="756" dt="2020-04-03T20:03:12.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2653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4261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1283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549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1193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204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975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222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4690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3489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7942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313570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etepic.com/" TargetMode="Externa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splashlearn.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H2Qj0Nd4RlU&amp;t=53s" TargetMode="External"/><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5661" y="-185977"/>
            <a:ext cx="11976338" cy="1596846"/>
          </a:xfrm>
        </p:spPr>
        <p:txBody>
          <a:bodyPr>
            <a:normAutofit fontScale="90000"/>
          </a:bodyPr>
          <a:lstStyle/>
          <a:p>
            <a:r>
              <a:rPr lang="en-US" b="1" dirty="0">
                <a:latin typeface="Arial Black"/>
                <a:cs typeface="Calibri Light"/>
              </a:rPr>
              <a:t>Welcome to Distance Learning</a:t>
            </a:r>
            <a:r>
              <a:rPr lang="en-US" dirty="0">
                <a:cs typeface="Calibri Light"/>
              </a:rPr>
              <a:t> </a:t>
            </a:r>
            <a:endParaRPr lang="en-US" dirty="0"/>
          </a:p>
        </p:txBody>
      </p:sp>
      <p:sp>
        <p:nvSpPr>
          <p:cNvPr id="3" name="Subtitle 2"/>
          <p:cNvSpPr>
            <a:spLocks noGrp="1"/>
          </p:cNvSpPr>
          <p:nvPr>
            <p:ph type="subTitle" idx="1"/>
          </p:nvPr>
        </p:nvSpPr>
        <p:spPr>
          <a:xfrm>
            <a:off x="1365849" y="5729887"/>
            <a:ext cx="9144000" cy="1655762"/>
          </a:xfrm>
        </p:spPr>
        <p:txBody>
          <a:bodyPr vert="horz" lIns="91440" tIns="45720" rIns="91440" bIns="45720" rtlCol="0" anchor="t">
            <a:normAutofit/>
          </a:bodyPr>
          <a:lstStyle/>
          <a:p>
            <a:r>
              <a:rPr lang="en-US" sz="4000" dirty="0">
                <a:latin typeface="Arial Black"/>
                <a:cs typeface="Calibri"/>
              </a:rPr>
              <a:t>With Mr. Minich</a:t>
            </a:r>
            <a:endParaRPr lang="en-US" sz="4000" dirty="0">
              <a:latin typeface="Arial Black"/>
            </a:endParaRP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38A97-1CE0-4EB5-B21F-6543963389C9}"/>
              </a:ext>
            </a:extLst>
          </p:cNvPr>
          <p:cNvSpPr>
            <a:spLocks noGrp="1"/>
          </p:cNvSpPr>
          <p:nvPr>
            <p:ph type="title"/>
          </p:nvPr>
        </p:nvSpPr>
        <p:spPr>
          <a:xfrm>
            <a:off x="3945297" y="-506083"/>
            <a:ext cx="6922726" cy="1600200"/>
          </a:xfrm>
        </p:spPr>
        <p:txBody>
          <a:bodyPr>
            <a:normAutofit/>
          </a:bodyPr>
          <a:lstStyle/>
          <a:p>
            <a:br>
              <a:rPr lang="en-US" b="1" u="sng" dirty="0">
                <a:solidFill>
                  <a:schemeClr val="bg2">
                    <a:lumMod val="10000"/>
                  </a:schemeClr>
                </a:solidFill>
                <a:latin typeface="Arial Black"/>
                <a:cs typeface="Calibri Light"/>
              </a:rPr>
            </a:br>
            <a:r>
              <a:rPr lang="en-US" b="1" u="sng" dirty="0">
                <a:solidFill>
                  <a:schemeClr val="bg2">
                    <a:lumMod val="10000"/>
                  </a:schemeClr>
                </a:solidFill>
                <a:latin typeface="Broadway"/>
                <a:cs typeface="Calibri Light"/>
              </a:rPr>
              <a:t>Weekly Schedule</a:t>
            </a:r>
            <a:br>
              <a:rPr lang="en-US" b="1" u="sng" dirty="0">
                <a:solidFill>
                  <a:schemeClr val="bg2">
                    <a:lumMod val="10000"/>
                  </a:schemeClr>
                </a:solidFill>
                <a:latin typeface="Arial Black"/>
                <a:cs typeface="Calibri Light"/>
              </a:rPr>
            </a:br>
            <a:r>
              <a:rPr lang="en-US" b="1" dirty="0">
                <a:solidFill>
                  <a:schemeClr val="bg2">
                    <a:lumMod val="10000"/>
                  </a:schemeClr>
                </a:solidFill>
                <a:latin typeface="Arial Black"/>
                <a:cs typeface="Calibri Light"/>
              </a:rPr>
              <a:t> </a:t>
            </a:r>
          </a:p>
        </p:txBody>
      </p:sp>
      <p:pic>
        <p:nvPicPr>
          <p:cNvPr id="17" name="Picture 17" descr="A close up of a sign&#10;&#10;Description generated with very high confidence">
            <a:extLst>
              <a:ext uri="{FF2B5EF4-FFF2-40B4-BE49-F238E27FC236}">
                <a16:creationId xmlns:a16="http://schemas.microsoft.com/office/drawing/2014/main" id="{A518121D-645F-4DE9-B5FF-407D771E405F}"/>
              </a:ext>
            </a:extLst>
          </p:cNvPr>
          <p:cNvPicPr>
            <a:picLocks noGrp="1" noChangeAspect="1"/>
          </p:cNvPicPr>
          <p:nvPr>
            <p:ph idx="1"/>
          </p:nvPr>
        </p:nvPicPr>
        <p:blipFill>
          <a:blip r:embed="rId2"/>
          <a:stretch>
            <a:fillRect/>
          </a:stretch>
        </p:blipFill>
        <p:spPr>
          <a:xfrm>
            <a:off x="7584206" y="690380"/>
            <a:ext cx="4346275" cy="4303143"/>
          </a:xfrm>
        </p:spPr>
      </p:pic>
      <p:sp>
        <p:nvSpPr>
          <p:cNvPr id="6" name="Text Placeholder 5">
            <a:extLst>
              <a:ext uri="{FF2B5EF4-FFF2-40B4-BE49-F238E27FC236}">
                <a16:creationId xmlns:a16="http://schemas.microsoft.com/office/drawing/2014/main" id="{283189DF-5733-4B3F-A78C-3FBC1471F757}"/>
              </a:ext>
            </a:extLst>
          </p:cNvPr>
          <p:cNvSpPr>
            <a:spLocks noGrp="1"/>
          </p:cNvSpPr>
          <p:nvPr>
            <p:ph type="body" sz="half" idx="2"/>
          </p:nvPr>
        </p:nvSpPr>
        <p:spPr>
          <a:xfrm>
            <a:off x="132123" y="291318"/>
            <a:ext cx="12055442" cy="4300418"/>
          </a:xfrm>
        </p:spPr>
        <p:txBody>
          <a:bodyPr vert="horz" lIns="91440" tIns="45720" rIns="91440" bIns="45720" rtlCol="0" anchor="t">
            <a:noAutofit/>
          </a:bodyPr>
          <a:lstStyle/>
          <a:p>
            <a:r>
              <a:rPr lang="en-US" sz="2800" u="sng" dirty="0">
                <a:solidFill>
                  <a:srgbClr val="00B050"/>
                </a:solidFill>
                <a:latin typeface="Broadway"/>
                <a:cs typeface="Calibri"/>
              </a:rPr>
              <a:t>Literacy: </a:t>
            </a:r>
          </a:p>
          <a:p>
            <a:pPr marL="342900" indent="-342900">
              <a:buChar char="•"/>
            </a:pPr>
            <a:r>
              <a:rPr lang="en-US" sz="2400" b="1" dirty="0">
                <a:latin typeface="Arial Black"/>
                <a:cs typeface="Calibri"/>
              </a:rPr>
              <a:t>Epic Reading/Quizzes and</a:t>
            </a:r>
          </a:p>
          <a:p>
            <a:pPr marL="342900" indent="-342900">
              <a:buChar char="•"/>
            </a:pPr>
            <a:r>
              <a:rPr lang="en-US" sz="2400" b="1" dirty="0">
                <a:latin typeface="Arial Black"/>
                <a:cs typeface="Calibri"/>
              </a:rPr>
              <a:t>Activity: What are you up to?</a:t>
            </a:r>
            <a:endParaRPr lang="en-US" dirty="0">
              <a:cs typeface="Calibri" panose="020F0502020204030204"/>
            </a:endParaRPr>
          </a:p>
          <a:p>
            <a:endParaRPr lang="en-US" sz="1800" dirty="0">
              <a:solidFill>
                <a:srgbClr val="7030A0"/>
              </a:solidFill>
              <a:latin typeface="Arial Black"/>
              <a:cs typeface="Calibri"/>
            </a:endParaRPr>
          </a:p>
          <a:p>
            <a:r>
              <a:rPr lang="en-US" sz="2800" u="sng" dirty="0">
                <a:solidFill>
                  <a:srgbClr val="00B0F0"/>
                </a:solidFill>
                <a:latin typeface="Broadway"/>
                <a:cs typeface="Calibri"/>
              </a:rPr>
              <a:t>Math:</a:t>
            </a:r>
          </a:p>
          <a:p>
            <a:pPr marL="285750" indent="-285750">
              <a:buChar char="•"/>
            </a:pPr>
            <a:r>
              <a:rPr lang="en-US" sz="2400" b="1" dirty="0">
                <a:latin typeface="Arial Black"/>
                <a:cs typeface="Calibri"/>
              </a:rPr>
              <a:t>Splash Learn: Focusing on Measurements</a:t>
            </a:r>
          </a:p>
          <a:p>
            <a:r>
              <a:rPr lang="en-US" sz="2400" b="1" dirty="0">
                <a:solidFill>
                  <a:srgbClr val="000000"/>
                </a:solidFill>
                <a:latin typeface="Arial Black"/>
                <a:cs typeface="Calibri"/>
              </a:rPr>
              <a:t>and Addition.</a:t>
            </a:r>
          </a:p>
          <a:p>
            <a:endParaRPr lang="en-US" sz="2400" b="1" dirty="0">
              <a:solidFill>
                <a:srgbClr val="000000"/>
              </a:solidFill>
              <a:latin typeface="Arial Black"/>
              <a:cs typeface="Calibri"/>
            </a:endParaRPr>
          </a:p>
          <a:p>
            <a:r>
              <a:rPr lang="en-US" sz="2800" u="sng" dirty="0">
                <a:solidFill>
                  <a:srgbClr val="7030A0"/>
                </a:solidFill>
                <a:latin typeface="Broadway"/>
                <a:cs typeface="Calibri"/>
              </a:rPr>
              <a:t>Science:</a:t>
            </a:r>
          </a:p>
          <a:p>
            <a:pPr marL="285750" indent="-285750">
              <a:buChar char="•"/>
            </a:pPr>
            <a:r>
              <a:rPr lang="en-US" sz="2400" b="1" dirty="0">
                <a:latin typeface="Arial Black"/>
                <a:cs typeface="Calibri"/>
              </a:rPr>
              <a:t>Mystery Science: Activity #1</a:t>
            </a:r>
          </a:p>
          <a:p>
            <a:pPr marL="285750" indent="-285750">
              <a:buChar char="•"/>
            </a:pPr>
            <a:endParaRPr lang="en-US" sz="1800" dirty="0">
              <a:solidFill>
                <a:srgbClr val="7030A0"/>
              </a:solidFill>
              <a:latin typeface="Arial Black"/>
              <a:cs typeface="Calibri"/>
            </a:endParaRPr>
          </a:p>
          <a:p>
            <a:r>
              <a:rPr lang="en-US" sz="2800" u="sng" dirty="0">
                <a:solidFill>
                  <a:schemeClr val="bg1"/>
                </a:solidFill>
                <a:latin typeface="Arial Black"/>
                <a:cs typeface="Calibri"/>
              </a:rPr>
              <a:t>HWDSB Catalog Apps for E-Learning:</a:t>
            </a:r>
          </a:p>
          <a:p>
            <a:pPr marL="457200" indent="-457200">
              <a:buChar char="•"/>
            </a:pPr>
            <a:r>
              <a:rPr lang="en-US" sz="2400" b="1" dirty="0">
                <a:latin typeface="Arial Black"/>
                <a:cs typeface="Calibri"/>
              </a:rPr>
              <a:t>Epic, Book Creator, Teams (MS), Web Browser, Splash Learn (Splash Math)</a:t>
            </a:r>
          </a:p>
          <a:p>
            <a:pPr marL="457200" indent="-457200">
              <a:buChar char="•"/>
            </a:pPr>
            <a:endParaRPr lang="en-US" sz="2800" dirty="0">
              <a:latin typeface="Arial Black"/>
              <a:cs typeface="Calibri"/>
            </a:endParaRPr>
          </a:p>
          <a:p>
            <a:endParaRPr lang="en-US" sz="2800" dirty="0">
              <a:latin typeface="Arial Black"/>
              <a:cs typeface="Calibri"/>
            </a:endParaRPr>
          </a:p>
          <a:p>
            <a:endParaRPr lang="en-US" dirty="0">
              <a:cs typeface="Calibri"/>
            </a:endParaRPr>
          </a:p>
        </p:txBody>
      </p:sp>
    </p:spTree>
    <p:extLst>
      <p:ext uri="{BB962C8B-B14F-4D97-AF65-F5344CB8AC3E}">
        <p14:creationId xmlns:p14="http://schemas.microsoft.com/office/powerpoint/2010/main" val="133343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8BCED-AD0D-4995-A4AC-F6240A942F07}"/>
              </a:ext>
            </a:extLst>
          </p:cNvPr>
          <p:cNvSpPr>
            <a:spLocks noGrp="1"/>
          </p:cNvSpPr>
          <p:nvPr>
            <p:ph type="title"/>
          </p:nvPr>
        </p:nvSpPr>
        <p:spPr>
          <a:xfrm>
            <a:off x="996351" y="336371"/>
            <a:ext cx="10170544" cy="462921"/>
          </a:xfrm>
        </p:spPr>
        <p:txBody>
          <a:bodyPr vert="horz" lIns="91440" tIns="45720" rIns="91440" bIns="45720" rtlCol="0" anchor="ctr">
            <a:noAutofit/>
          </a:bodyPr>
          <a:lstStyle/>
          <a:p>
            <a:r>
              <a:rPr lang="en-US" sz="3200" b="1" dirty="0">
                <a:latin typeface="Broadway"/>
                <a:cs typeface="Calibri Light"/>
              </a:rPr>
              <a:t>Literacy: Reading, Writing, Media</a:t>
            </a:r>
            <a:br>
              <a:rPr lang="en-US" sz="3600" b="1" dirty="0">
                <a:latin typeface="Broadway"/>
                <a:cs typeface="Calibri Light"/>
              </a:rPr>
            </a:br>
            <a:endParaRPr lang="en-US" b="1" dirty="0">
              <a:latin typeface="Broadway"/>
              <a:cs typeface="Calibri Light"/>
            </a:endParaRPr>
          </a:p>
        </p:txBody>
      </p:sp>
      <p:sp>
        <p:nvSpPr>
          <p:cNvPr id="3" name="TextBox 2">
            <a:extLst>
              <a:ext uri="{FF2B5EF4-FFF2-40B4-BE49-F238E27FC236}">
                <a16:creationId xmlns:a16="http://schemas.microsoft.com/office/drawing/2014/main" id="{17EAAEF3-124C-476A-8771-81A074C075DF}"/>
              </a:ext>
            </a:extLst>
          </p:cNvPr>
          <p:cNvSpPr txBox="1"/>
          <p:nvPr/>
        </p:nvSpPr>
        <p:spPr>
          <a:xfrm>
            <a:off x="93003" y="490854"/>
            <a:ext cx="10104406" cy="6370975"/>
          </a:xfrm>
          <a:prstGeom prst="rect">
            <a:avLst/>
          </a:prstGeom>
          <a:solidFill>
            <a:srgbClr val="92D05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solidFill>
                <a:cs typeface="Calibri"/>
              </a:rPr>
              <a:t>1) </a:t>
            </a:r>
            <a:r>
              <a:rPr lang="en-US" sz="2400" b="1" dirty="0">
                <a:solidFill>
                  <a:schemeClr val="bg1"/>
                </a:solidFill>
                <a:latin typeface="Arial Black"/>
                <a:cs typeface="Calibri"/>
              </a:rPr>
              <a:t>EPIC! Reading: </a:t>
            </a:r>
          </a:p>
          <a:p>
            <a:pPr marL="342900" indent="-342900">
              <a:buFont typeface="Arial"/>
              <a:buChar char="•"/>
            </a:pPr>
            <a:r>
              <a:rPr lang="en-US" sz="2000" dirty="0">
                <a:cs typeface="Calibri"/>
              </a:rPr>
              <a:t>Read the following stories and take the Quizzes: "</a:t>
            </a:r>
            <a:r>
              <a:rPr lang="en-US" sz="2000" dirty="0">
                <a:ea typeface="+mn-lt"/>
                <a:cs typeface="+mn-lt"/>
              </a:rPr>
              <a:t>Kitty and Dragon Book 2: Kitty Gets a Cold" and "The Immune System"</a:t>
            </a:r>
          </a:p>
          <a:p>
            <a:pPr marL="342900" indent="-342900">
              <a:buFont typeface="Arial"/>
              <a:buChar char="•"/>
            </a:pPr>
            <a:r>
              <a:rPr lang="en-US" sz="2000" dirty="0">
                <a:solidFill>
                  <a:srgbClr val="000000"/>
                </a:solidFill>
                <a:cs typeface="Calibri"/>
              </a:rPr>
              <a:t>For Lily: Read "Sid the Science Kid: Trouble with Germs"</a:t>
            </a:r>
          </a:p>
          <a:p>
            <a:r>
              <a:rPr lang="en-US" sz="2000" dirty="0">
                <a:solidFill>
                  <a:schemeClr val="bg1"/>
                </a:solidFill>
                <a:cs typeface="Calibri"/>
              </a:rPr>
              <a:t>How to Access Epic:</a:t>
            </a:r>
          </a:p>
          <a:p>
            <a:pPr marL="457200" indent="-457200">
              <a:buAutoNum type="arabicPeriod"/>
            </a:pPr>
            <a:r>
              <a:rPr lang="en-US" sz="2000" dirty="0">
                <a:solidFill>
                  <a:srgbClr val="000000"/>
                </a:solidFill>
                <a:latin typeface="Calibri" panose="020F0502020204030204"/>
                <a:cs typeface="Calibri"/>
              </a:rPr>
              <a:t>Go to: </a:t>
            </a:r>
            <a:r>
              <a:rPr lang="en-US" sz="2000" dirty="0">
                <a:ea typeface="+mn-lt"/>
                <a:cs typeface="+mn-lt"/>
                <a:hlinkClick r:id="rId2"/>
              </a:rPr>
              <a:t>https://www.getepic.com/</a:t>
            </a:r>
            <a:r>
              <a:rPr lang="en-US" sz="2000" dirty="0">
                <a:ea typeface="+mn-lt"/>
                <a:cs typeface="+mn-lt"/>
              </a:rPr>
              <a:t> or Click on Epic! App.</a:t>
            </a:r>
            <a:endParaRPr lang="en-US" sz="2000" dirty="0">
              <a:solidFill>
                <a:srgbClr val="000000"/>
              </a:solidFill>
              <a:latin typeface="Calibri" panose="020F0502020204030204"/>
              <a:cs typeface="Calibri"/>
            </a:endParaRPr>
          </a:p>
          <a:p>
            <a:pPr marL="457200" indent="-457200">
              <a:buAutoNum type="arabicPeriod"/>
            </a:pPr>
            <a:r>
              <a:rPr lang="en-US" sz="2000" dirty="0">
                <a:solidFill>
                  <a:srgbClr val="000000"/>
                </a:solidFill>
                <a:latin typeface="Calibri" panose="020F0502020204030204"/>
                <a:cs typeface="Calibri"/>
              </a:rPr>
              <a:t>Click on Log in, then go to students &amp; educators</a:t>
            </a:r>
          </a:p>
          <a:p>
            <a:pPr marL="457200" indent="-457200">
              <a:buAutoNum type="arabicPeriod"/>
            </a:pPr>
            <a:r>
              <a:rPr lang="en-US" sz="2000" dirty="0">
                <a:solidFill>
                  <a:srgbClr val="000000"/>
                </a:solidFill>
                <a:latin typeface="Calibri" panose="020F0502020204030204"/>
                <a:cs typeface="Calibri"/>
              </a:rPr>
              <a:t>Class Code: hii4039</a:t>
            </a:r>
          </a:p>
          <a:p>
            <a:r>
              <a:rPr lang="en-US" sz="2400" dirty="0">
                <a:solidFill>
                  <a:schemeClr val="bg1"/>
                </a:solidFill>
                <a:latin typeface="Arial Black"/>
                <a:cs typeface="Calibri"/>
              </a:rPr>
              <a:t>2) Activity: What are you up to?</a:t>
            </a:r>
          </a:p>
          <a:p>
            <a:r>
              <a:rPr lang="en-US" sz="2000" b="1" u="sng" dirty="0">
                <a:cs typeface="Calibri"/>
              </a:rPr>
              <a:t>Introduction: </a:t>
            </a:r>
            <a:r>
              <a:rPr lang="en-US" sz="2000" dirty="0">
                <a:cs typeface="Calibri"/>
              </a:rPr>
              <a:t>Wow! It seems as if our lives have changed overnight! The COVID-19 virus has caused all Canadians to have to make many adjustments and changes to their everyday life! </a:t>
            </a:r>
            <a:endParaRPr lang="en-US" dirty="0">
              <a:cs typeface="Calibri"/>
            </a:endParaRPr>
          </a:p>
          <a:p>
            <a:endParaRPr lang="en-US" sz="2000" dirty="0">
              <a:cs typeface="Calibri"/>
            </a:endParaRPr>
          </a:p>
          <a:p>
            <a:r>
              <a:rPr lang="en-US" sz="2000" b="1" u="sng" dirty="0">
                <a:cs typeface="Calibri"/>
              </a:rPr>
              <a:t>Objective:</a:t>
            </a:r>
            <a:r>
              <a:rPr lang="en-US" sz="2000" dirty="0">
                <a:cs typeface="Calibri"/>
              </a:rPr>
              <a:t> Students are to explain how they have been spending their time at home. Students can type their responses, write their responses on paper, make a video explaining their day, record their voices, or use apps such as Book Creator and </a:t>
            </a:r>
            <a:r>
              <a:rPr lang="en-US" sz="2000" dirty="0" err="1">
                <a:cs typeface="Calibri"/>
              </a:rPr>
              <a:t>Toontastic</a:t>
            </a:r>
            <a:r>
              <a:rPr lang="en-US" sz="2000" dirty="0">
                <a:cs typeface="Calibri"/>
              </a:rPr>
              <a:t> 3D to communicate.</a:t>
            </a:r>
            <a:endParaRPr lang="en-US" dirty="0">
              <a:cs typeface="Calibri"/>
            </a:endParaRPr>
          </a:p>
          <a:p>
            <a:endParaRPr lang="en-US" sz="2000" dirty="0">
              <a:cs typeface="Calibri"/>
            </a:endParaRPr>
          </a:p>
          <a:p>
            <a:pPr marL="342900" indent="-342900">
              <a:buFont typeface="Arial"/>
              <a:buChar char="•"/>
            </a:pPr>
            <a:r>
              <a:rPr lang="en-US" sz="2000" dirty="0">
                <a:cs typeface="Calibri"/>
              </a:rPr>
              <a:t> What does your morning routine look like? What do you do in the afternoon? How do you spend your evening? What games, hobbies and activities have you been doing? Anything else you wanted to share? </a:t>
            </a:r>
          </a:p>
          <a:p>
            <a:endParaRPr lang="en-US" sz="2000" dirty="0">
              <a:cs typeface="Calibri"/>
            </a:endParaRPr>
          </a:p>
        </p:txBody>
      </p:sp>
      <p:pic>
        <p:nvPicPr>
          <p:cNvPr id="4" name="Picture 4" descr="A picture containing graphics, drawing&#10;&#10;Description generated with very high confidence">
            <a:extLst>
              <a:ext uri="{FF2B5EF4-FFF2-40B4-BE49-F238E27FC236}">
                <a16:creationId xmlns:a16="http://schemas.microsoft.com/office/drawing/2014/main" id="{4509875C-5A23-4B73-B91A-B87E6F457381}"/>
              </a:ext>
            </a:extLst>
          </p:cNvPr>
          <p:cNvPicPr>
            <a:picLocks noChangeAspect="1"/>
          </p:cNvPicPr>
          <p:nvPr/>
        </p:nvPicPr>
        <p:blipFill>
          <a:blip r:embed="rId3"/>
          <a:stretch>
            <a:fillRect/>
          </a:stretch>
        </p:blipFill>
        <p:spPr>
          <a:xfrm>
            <a:off x="10372791" y="192597"/>
            <a:ext cx="1732945" cy="1763176"/>
          </a:xfrm>
          <a:prstGeom prst="rect">
            <a:avLst/>
          </a:prstGeom>
        </p:spPr>
      </p:pic>
      <p:pic>
        <p:nvPicPr>
          <p:cNvPr id="6" name="Picture 6" descr="A picture containing food, light&#10;&#10;Description generated with very high confidence">
            <a:extLst>
              <a:ext uri="{FF2B5EF4-FFF2-40B4-BE49-F238E27FC236}">
                <a16:creationId xmlns:a16="http://schemas.microsoft.com/office/drawing/2014/main" id="{0AB0D004-6FC9-4613-A1B0-0ED1A9F3D46C}"/>
              </a:ext>
            </a:extLst>
          </p:cNvPr>
          <p:cNvPicPr>
            <a:picLocks noChangeAspect="1"/>
          </p:cNvPicPr>
          <p:nvPr/>
        </p:nvPicPr>
        <p:blipFill>
          <a:blip r:embed="rId4"/>
          <a:stretch>
            <a:fillRect/>
          </a:stretch>
        </p:blipFill>
        <p:spPr>
          <a:xfrm>
            <a:off x="10372791" y="2225275"/>
            <a:ext cx="1732946" cy="1705142"/>
          </a:xfrm>
          <a:prstGeom prst="rect">
            <a:avLst/>
          </a:prstGeom>
        </p:spPr>
      </p:pic>
      <p:pic>
        <p:nvPicPr>
          <p:cNvPr id="8" name="Picture 8" descr="A picture containing toy&#10;&#10;Description generated with very high confidence">
            <a:extLst>
              <a:ext uri="{FF2B5EF4-FFF2-40B4-BE49-F238E27FC236}">
                <a16:creationId xmlns:a16="http://schemas.microsoft.com/office/drawing/2014/main" id="{24C51A68-CF36-46E6-9DE5-C5F89AE739AB}"/>
              </a:ext>
            </a:extLst>
          </p:cNvPr>
          <p:cNvPicPr>
            <a:picLocks noChangeAspect="1"/>
          </p:cNvPicPr>
          <p:nvPr/>
        </p:nvPicPr>
        <p:blipFill>
          <a:blip r:embed="rId5"/>
          <a:stretch>
            <a:fillRect/>
          </a:stretch>
        </p:blipFill>
        <p:spPr>
          <a:xfrm>
            <a:off x="10444678" y="4004526"/>
            <a:ext cx="1661059" cy="1689067"/>
          </a:xfrm>
          <a:prstGeom prst="rect">
            <a:avLst/>
          </a:prstGeom>
        </p:spPr>
      </p:pic>
    </p:spTree>
    <p:extLst>
      <p:ext uri="{BB962C8B-B14F-4D97-AF65-F5344CB8AC3E}">
        <p14:creationId xmlns:p14="http://schemas.microsoft.com/office/powerpoint/2010/main" val="3047301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4695C-67E5-4287-AE0E-B7FE9C23F717}"/>
              </a:ext>
            </a:extLst>
          </p:cNvPr>
          <p:cNvSpPr>
            <a:spLocks noGrp="1"/>
          </p:cNvSpPr>
          <p:nvPr>
            <p:ph type="title"/>
          </p:nvPr>
        </p:nvSpPr>
        <p:spPr>
          <a:xfrm>
            <a:off x="953219" y="-310611"/>
            <a:ext cx="10515600" cy="1325563"/>
          </a:xfrm>
        </p:spPr>
        <p:txBody>
          <a:bodyPr>
            <a:normAutofit/>
          </a:bodyPr>
          <a:lstStyle/>
          <a:p>
            <a:r>
              <a:rPr lang="en-US" sz="4000" b="1" dirty="0">
                <a:latin typeface="Broadway"/>
              </a:rPr>
              <a:t>Mathematics: </a:t>
            </a:r>
          </a:p>
        </p:txBody>
      </p:sp>
      <p:sp>
        <p:nvSpPr>
          <p:cNvPr id="3" name="TextBox 2">
            <a:extLst>
              <a:ext uri="{FF2B5EF4-FFF2-40B4-BE49-F238E27FC236}">
                <a16:creationId xmlns:a16="http://schemas.microsoft.com/office/drawing/2014/main" id="{426E6387-CDE7-44EC-BF02-1E1FCCC0C1E8}"/>
              </a:ext>
            </a:extLst>
          </p:cNvPr>
          <p:cNvSpPr txBox="1"/>
          <p:nvPr/>
        </p:nvSpPr>
        <p:spPr>
          <a:xfrm>
            <a:off x="209911" y="641231"/>
            <a:ext cx="6323161" cy="5724644"/>
          </a:xfrm>
          <a:prstGeom prst="rect">
            <a:avLst/>
          </a:prstGeom>
          <a:solidFill>
            <a:schemeClr val="accent1">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u="sng" dirty="0">
                <a:solidFill>
                  <a:schemeClr val="bg1"/>
                </a:solidFill>
                <a:cs typeface="Calibri"/>
              </a:rPr>
              <a:t>Splash Learn </a:t>
            </a:r>
            <a:r>
              <a:rPr lang="en-US" sz="2200" dirty="0">
                <a:solidFill>
                  <a:srgbClr val="000000"/>
                </a:solidFill>
                <a:cs typeface="Calibri"/>
              </a:rPr>
              <a:t>will</a:t>
            </a:r>
            <a:r>
              <a:rPr lang="en-US" sz="2200" dirty="0">
                <a:cs typeface="Calibri"/>
              </a:rPr>
              <a:t> be used this week</a:t>
            </a:r>
          </a:p>
          <a:p>
            <a:endParaRPr lang="en-US" sz="2200" dirty="0">
              <a:cs typeface="Calibri"/>
            </a:endParaRPr>
          </a:p>
          <a:p>
            <a:pPr marL="285750" indent="-285750">
              <a:buFont typeface="Arial"/>
              <a:buChar char="•"/>
            </a:pPr>
            <a:r>
              <a:rPr lang="en-US" sz="2200" dirty="0">
                <a:cs typeface="Calibri"/>
              </a:rPr>
              <a:t>This week we will be focusing on Measurements and Addition</a:t>
            </a:r>
          </a:p>
          <a:p>
            <a:endParaRPr lang="en-US" sz="2200" dirty="0">
              <a:cs typeface="Calibri"/>
            </a:endParaRPr>
          </a:p>
          <a:p>
            <a:pPr marL="285750" indent="-285750">
              <a:buFont typeface="Arial"/>
              <a:buChar char="•"/>
            </a:pPr>
            <a:r>
              <a:rPr lang="en-US" sz="2200" dirty="0">
                <a:cs typeface="Calibri"/>
              </a:rPr>
              <a:t>Students are to work on Math for approximately 2.5 Hours a week</a:t>
            </a:r>
          </a:p>
          <a:p>
            <a:endParaRPr lang="en-US" sz="2200" dirty="0">
              <a:cs typeface="Calibri"/>
            </a:endParaRPr>
          </a:p>
          <a:p>
            <a:pPr marL="285750" indent="-285750">
              <a:buFont typeface="Arial"/>
              <a:buChar char="•"/>
            </a:pPr>
            <a:r>
              <a:rPr lang="en-US" sz="2200" dirty="0">
                <a:cs typeface="Calibri"/>
              </a:rPr>
              <a:t>Splash Math has recently been updated </a:t>
            </a:r>
          </a:p>
          <a:p>
            <a:pPr marL="285750" indent="-285750">
              <a:buFont typeface="Arial"/>
              <a:buChar char="•"/>
            </a:pPr>
            <a:endParaRPr lang="en-US" sz="2200" dirty="0">
              <a:cs typeface="Calibri"/>
            </a:endParaRPr>
          </a:p>
          <a:p>
            <a:r>
              <a:rPr lang="en-US" sz="2200" u="sng" dirty="0">
                <a:solidFill>
                  <a:schemeClr val="bg1"/>
                </a:solidFill>
                <a:cs typeface="Calibri"/>
              </a:rPr>
              <a:t>How to Access Splash Math:</a:t>
            </a:r>
            <a:endParaRPr lang="en-US" sz="2200">
              <a:solidFill>
                <a:schemeClr val="bg1"/>
              </a:solidFill>
              <a:cs typeface="Calibri"/>
            </a:endParaRPr>
          </a:p>
          <a:p>
            <a:pPr marL="342900" indent="-342900">
              <a:buAutoNum type="arabicPeriod"/>
            </a:pPr>
            <a:r>
              <a:rPr lang="en-US" sz="2200" dirty="0">
                <a:cs typeface="Calibri"/>
              </a:rPr>
              <a:t>Go to: </a:t>
            </a:r>
            <a:r>
              <a:rPr lang="en-US" sz="2200" dirty="0">
                <a:solidFill>
                  <a:srgbClr val="C00000"/>
                </a:solidFill>
                <a:cs typeface="Calibri"/>
                <a:hlinkClick r:id="rId2"/>
              </a:rPr>
              <a:t>https://www.splashlearn.com/</a:t>
            </a:r>
            <a:endParaRPr lang="en-US" sz="2200">
              <a:solidFill>
                <a:srgbClr val="C00000"/>
              </a:solidFill>
              <a:cs typeface="Calibri"/>
            </a:endParaRPr>
          </a:p>
          <a:p>
            <a:pPr marL="342900" indent="-342900">
              <a:buAutoNum type="arabicPeriod"/>
            </a:pPr>
            <a:r>
              <a:rPr lang="en-US" sz="2200" dirty="0">
                <a:cs typeface="Calibri"/>
              </a:rPr>
              <a:t>Click on CLASS</a:t>
            </a:r>
          </a:p>
          <a:p>
            <a:pPr marL="342900" indent="-342900">
              <a:buAutoNum type="arabicPeriod"/>
            </a:pPr>
            <a:r>
              <a:rPr lang="en-US" sz="2200" dirty="0">
                <a:cs typeface="Calibri"/>
              </a:rPr>
              <a:t>Enter Class Code: RJODMU</a:t>
            </a:r>
          </a:p>
          <a:p>
            <a:pPr marL="342900" indent="-342900">
              <a:buAutoNum type="arabicPeriod"/>
            </a:pPr>
            <a:r>
              <a:rPr lang="en-US" sz="2200">
                <a:cs typeface="Calibri"/>
              </a:rPr>
              <a:t>Student Passwords: PDF available on the Blog</a:t>
            </a:r>
            <a:endParaRPr lang="en-US" sz="2200" dirty="0">
              <a:cs typeface="Calibri"/>
            </a:endParaRPr>
          </a:p>
          <a:p>
            <a:pPr marL="342900" indent="-342900">
              <a:buAutoNum type="arabicPeriod"/>
            </a:pPr>
            <a:endParaRPr lang="en-US"/>
          </a:p>
          <a:p>
            <a:pPr marL="342900" indent="-342900">
              <a:buAutoNum type="arabicPeriod"/>
            </a:pPr>
            <a:endParaRPr lang="en-US">
              <a:cs typeface="Calibri" panose="020F0502020204030204"/>
            </a:endParaRPr>
          </a:p>
        </p:txBody>
      </p:sp>
      <p:pic>
        <p:nvPicPr>
          <p:cNvPr id="7" name="Picture 7" descr="A drawing of a cartoon character&#10;&#10;Description generated with high confidence">
            <a:extLst>
              <a:ext uri="{FF2B5EF4-FFF2-40B4-BE49-F238E27FC236}">
                <a16:creationId xmlns:a16="http://schemas.microsoft.com/office/drawing/2014/main" id="{847185EF-BB22-4287-A0A2-972EA62E2CA7}"/>
              </a:ext>
            </a:extLst>
          </p:cNvPr>
          <p:cNvPicPr>
            <a:picLocks noChangeAspect="1"/>
          </p:cNvPicPr>
          <p:nvPr/>
        </p:nvPicPr>
        <p:blipFill>
          <a:blip r:embed="rId3"/>
          <a:stretch>
            <a:fillRect/>
          </a:stretch>
        </p:blipFill>
        <p:spPr>
          <a:xfrm>
            <a:off x="6908501" y="719050"/>
            <a:ext cx="5002961" cy="5089225"/>
          </a:xfrm>
          <a:prstGeom prst="rect">
            <a:avLst/>
          </a:prstGeom>
        </p:spPr>
      </p:pic>
    </p:spTree>
    <p:extLst>
      <p:ext uri="{BB962C8B-B14F-4D97-AF65-F5344CB8AC3E}">
        <p14:creationId xmlns:p14="http://schemas.microsoft.com/office/powerpoint/2010/main" val="341168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A1A1-9731-4116-9170-8A2997555B4A}"/>
              </a:ext>
            </a:extLst>
          </p:cNvPr>
          <p:cNvSpPr>
            <a:spLocks noGrp="1"/>
          </p:cNvSpPr>
          <p:nvPr>
            <p:ph type="title"/>
          </p:nvPr>
        </p:nvSpPr>
        <p:spPr/>
        <p:txBody>
          <a:bodyPr>
            <a:normAutofit/>
          </a:bodyPr>
          <a:lstStyle/>
          <a:p>
            <a:r>
              <a:rPr lang="en-US" b="1" dirty="0">
                <a:latin typeface="Broadway"/>
              </a:rPr>
              <a:t>Science: </a:t>
            </a:r>
            <a:br>
              <a:rPr lang="en-US" b="1" dirty="0">
                <a:latin typeface="Broadway"/>
              </a:rPr>
            </a:br>
            <a:endParaRPr lang="en-US">
              <a:ea typeface="+mj-lt"/>
              <a:cs typeface="+mj-lt"/>
            </a:endParaRPr>
          </a:p>
          <a:p>
            <a:endParaRPr lang="en-US" dirty="0">
              <a:cs typeface="Calibri Light"/>
            </a:endParaRPr>
          </a:p>
        </p:txBody>
      </p:sp>
      <p:pic>
        <p:nvPicPr>
          <p:cNvPr id="3" name="Picture 3" descr="A picture containing object, clock, drawing&#10;&#10;Description generated with very high confidence">
            <a:extLst>
              <a:ext uri="{FF2B5EF4-FFF2-40B4-BE49-F238E27FC236}">
                <a16:creationId xmlns:a16="http://schemas.microsoft.com/office/drawing/2014/main" id="{86EA6B67-9C3D-4876-80D7-C49D19F12A58}"/>
              </a:ext>
            </a:extLst>
          </p:cNvPr>
          <p:cNvPicPr>
            <a:picLocks noChangeAspect="1"/>
          </p:cNvPicPr>
          <p:nvPr/>
        </p:nvPicPr>
        <p:blipFill>
          <a:blip r:embed="rId2"/>
          <a:stretch>
            <a:fillRect/>
          </a:stretch>
        </p:blipFill>
        <p:spPr>
          <a:xfrm>
            <a:off x="8612344" y="3298166"/>
            <a:ext cx="2040973" cy="3180272"/>
          </a:xfrm>
          <a:prstGeom prst="rect">
            <a:avLst/>
          </a:prstGeom>
        </p:spPr>
      </p:pic>
      <p:sp>
        <p:nvSpPr>
          <p:cNvPr id="5" name="TextBox 4">
            <a:extLst>
              <a:ext uri="{FF2B5EF4-FFF2-40B4-BE49-F238E27FC236}">
                <a16:creationId xmlns:a16="http://schemas.microsoft.com/office/drawing/2014/main" id="{9B42B33B-F57B-4866-B970-AC52777CA8C5}"/>
              </a:ext>
            </a:extLst>
          </p:cNvPr>
          <p:cNvSpPr txBox="1"/>
          <p:nvPr/>
        </p:nvSpPr>
        <p:spPr>
          <a:xfrm>
            <a:off x="152400" y="971909"/>
            <a:ext cx="6927010" cy="5601533"/>
          </a:xfrm>
          <a:prstGeom prst="rect">
            <a:avLst/>
          </a:prstGeom>
          <a:solidFill>
            <a:srgbClr val="B36EB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bg1"/>
                </a:solidFill>
                <a:latin typeface="Arial Black"/>
                <a:cs typeface="Calibri"/>
              </a:rPr>
              <a:t>Mystery Science Activity #1</a:t>
            </a:r>
            <a:endParaRPr lang="en-US"/>
          </a:p>
          <a:p>
            <a:pPr marL="800100" lvl="1" indent="-342900">
              <a:buAutoNum type="arabicPeriod"/>
            </a:pPr>
            <a:r>
              <a:rPr lang="en-US" sz="2400"/>
              <a:t>What are some tips to help fight germs? VIDEO!</a:t>
            </a:r>
            <a:endParaRPr lang="en-US" sz="2400">
              <a:cs typeface="Calibri"/>
            </a:endParaRPr>
          </a:p>
          <a:p>
            <a:pPr marL="1257300" lvl="2" indent="-342900">
              <a:buFont typeface="Arial"/>
              <a:buChar char="•"/>
            </a:pPr>
            <a:r>
              <a:rPr lang="en-US" sz="2400" dirty="0">
                <a:cs typeface="Calibri"/>
                <a:hlinkClick r:id="rId3"/>
              </a:rPr>
              <a:t>https://www.youtube.com/watch?v=H2Qj0Nd4RlU&amp;t=53s</a:t>
            </a:r>
            <a:endParaRPr lang="en-US" sz="2400" dirty="0">
              <a:cs typeface="Calibri"/>
            </a:endParaRPr>
          </a:p>
          <a:p>
            <a:pPr marL="800100" lvl="1" indent="-342900">
              <a:buAutoNum type="arabicPeriod"/>
            </a:pPr>
            <a:endParaRPr lang="en-US" sz="2400" dirty="0">
              <a:cs typeface="Calibri"/>
            </a:endParaRPr>
          </a:p>
          <a:p>
            <a:pPr marL="800100" lvl="1" indent="-342900">
              <a:buAutoNum type="arabicPeriod"/>
            </a:pPr>
            <a:r>
              <a:rPr lang="en-US" sz="2400">
                <a:cs typeface="Calibri"/>
              </a:rPr>
              <a:t>After watching the video answer the following questions (may be typed, written, recorded etc)</a:t>
            </a:r>
            <a:endParaRPr lang="en-US" sz="2400" dirty="0">
              <a:cs typeface="Calibri"/>
            </a:endParaRPr>
          </a:p>
          <a:p>
            <a:pPr lvl="1"/>
            <a:endParaRPr lang="en-US" sz="2400" dirty="0">
              <a:cs typeface="Calibri"/>
            </a:endParaRPr>
          </a:p>
          <a:p>
            <a:pPr marL="1257300" lvl="2" indent="-342900">
              <a:buFont typeface="Arial"/>
              <a:buChar char="•"/>
            </a:pPr>
            <a:r>
              <a:rPr lang="en-US" sz="2400">
                <a:cs typeface="Calibri"/>
              </a:rPr>
              <a:t>What are two animals that sneeze?</a:t>
            </a:r>
          </a:p>
          <a:p>
            <a:pPr marL="1257300" lvl="2" indent="-342900">
              <a:buFont typeface="Arial"/>
              <a:buChar char="•"/>
            </a:pPr>
            <a:r>
              <a:rPr lang="en-US" sz="2400">
                <a:cs typeface="Calibri"/>
              </a:rPr>
              <a:t>What is the best way to cover a sneeze if you do not have a tissue?</a:t>
            </a:r>
          </a:p>
          <a:p>
            <a:pPr marL="1257300" lvl="2" indent="-342900">
              <a:buFont typeface="Arial"/>
              <a:buChar char="•"/>
            </a:pPr>
            <a:r>
              <a:rPr lang="en-US" sz="2400">
                <a:cs typeface="Calibri"/>
              </a:rPr>
              <a:t>How long should you wash your hands for?</a:t>
            </a:r>
          </a:p>
          <a:p>
            <a:pPr marL="1257300" lvl="2" indent="-342900">
              <a:buFont typeface="Arial"/>
              <a:buChar char="•"/>
            </a:pPr>
            <a:r>
              <a:rPr lang="en-US" sz="2400">
                <a:cs typeface="Calibri"/>
              </a:rPr>
              <a:t>What parts of your hands do we often forget to wash?</a:t>
            </a:r>
            <a:endParaRPr lang="en-US" sz="2400" dirty="0">
              <a:cs typeface="Calibri"/>
            </a:endParaRPr>
          </a:p>
          <a:p>
            <a:pPr marL="285750" indent="-285750">
              <a:buFont typeface="Arial"/>
              <a:buChar char="•"/>
            </a:pPr>
            <a:endParaRPr lang="en-US" dirty="0">
              <a:cs typeface="Calibri"/>
            </a:endParaRPr>
          </a:p>
        </p:txBody>
      </p:sp>
      <p:pic>
        <p:nvPicPr>
          <p:cNvPr id="8" name="Picture 8" descr="A picture containing toy&#10;&#10;Description generated with very high confidence">
            <a:extLst>
              <a:ext uri="{FF2B5EF4-FFF2-40B4-BE49-F238E27FC236}">
                <a16:creationId xmlns:a16="http://schemas.microsoft.com/office/drawing/2014/main" id="{9AC88F10-BA61-4373-A50B-07B9AFC5D0E8}"/>
              </a:ext>
            </a:extLst>
          </p:cNvPr>
          <p:cNvPicPr>
            <a:picLocks noChangeAspect="1"/>
          </p:cNvPicPr>
          <p:nvPr/>
        </p:nvPicPr>
        <p:blipFill>
          <a:blip r:embed="rId4"/>
          <a:stretch>
            <a:fillRect/>
          </a:stretch>
        </p:blipFill>
        <p:spPr>
          <a:xfrm>
            <a:off x="6780362" y="-404903"/>
            <a:ext cx="5848710" cy="3297088"/>
          </a:xfrm>
          <a:prstGeom prst="rect">
            <a:avLst/>
          </a:prstGeom>
        </p:spPr>
      </p:pic>
    </p:spTree>
    <p:extLst>
      <p:ext uri="{BB962C8B-B14F-4D97-AF65-F5344CB8AC3E}">
        <p14:creationId xmlns:p14="http://schemas.microsoft.com/office/powerpoint/2010/main" val="3104453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Welcome to Distance Learning </vt:lpstr>
      <vt:lpstr> Weekly Schedule  </vt:lpstr>
      <vt:lpstr>Literacy: Reading, Writing, Media </vt:lpstr>
      <vt:lpstr>Mathematics: </vt:lpstr>
      <vt:lpstr>Science: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Sean Minich [Staff]</cp:lastModifiedBy>
  <cp:revision>881</cp:revision>
  <dcterms:created xsi:type="dcterms:W3CDTF">2020-04-03T19:31:14Z</dcterms:created>
  <dcterms:modified xsi:type="dcterms:W3CDTF">2020-04-05T16:25:28Z</dcterms:modified>
</cp:coreProperties>
</file>