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Amatic SC"/>
      <p:regular r:id="rId13"/>
      <p:bold r:id="rId14"/>
    </p:embeddedFont>
    <p:embeddedFont>
      <p:font typeface="Source Code Pr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AmaticSC-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SourceCodePro-regular.fntdata"/><Relationship Id="rId14" Type="http://schemas.openxmlformats.org/officeDocument/2006/relationships/font" Target="fonts/AmaticSC-bold.fntdata"/><Relationship Id="rId17" Type="http://schemas.openxmlformats.org/officeDocument/2006/relationships/font" Target="fonts/SourceCodePro-italic.fntdata"/><Relationship Id="rId16" Type="http://schemas.openxmlformats.org/officeDocument/2006/relationships/font" Target="fonts/SourceCodePro-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SourceCodePro-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bd75ea2a2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bd75ea2a2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bd75ea2a2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bd75ea2a2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bd75ea2a2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bd75ea2a2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d75ea2a2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bd75ea2a2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bd75ea2a2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bd75ea2a2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d75ea2a2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d75ea2a2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d75ea2a2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bd75ea2a2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13"/>
          <p:cNvPicPr preferRelativeResize="0"/>
          <p:nvPr/>
        </p:nvPicPr>
        <p:blipFill>
          <a:blip r:embed="rId3">
            <a:alphaModFix amt="34000"/>
          </a:blip>
          <a:stretch>
            <a:fillRect/>
          </a:stretch>
        </p:blipFill>
        <p:spPr>
          <a:xfrm>
            <a:off x="1643825" y="879488"/>
            <a:ext cx="5856350" cy="3384525"/>
          </a:xfrm>
          <a:prstGeom prst="rect">
            <a:avLst/>
          </a:prstGeom>
          <a:noFill/>
          <a:ln>
            <a:noFill/>
          </a:ln>
        </p:spPr>
      </p:pic>
      <p:sp>
        <p:nvSpPr>
          <p:cNvPr id="57" name="Google Shape;57;p13"/>
          <p:cNvSpPr txBox="1"/>
          <p:nvPr>
            <p:ph type="ctrTitle"/>
          </p:nvPr>
        </p:nvSpPr>
        <p:spPr>
          <a:xfrm>
            <a:off x="311700" y="392150"/>
            <a:ext cx="8520600" cy="236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Biomes of North America</a:t>
            </a:r>
            <a:endParaRPr/>
          </a:p>
        </p:txBody>
      </p:sp>
      <p:sp>
        <p:nvSpPr>
          <p:cNvPr id="58" name="Google Shape;58;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Research by 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305425"/>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Tundra</a:t>
            </a:r>
            <a:endParaRPr/>
          </a:p>
        </p:txBody>
      </p:sp>
      <p:sp>
        <p:nvSpPr>
          <p:cNvPr id="64" name="Google Shape;64;p14"/>
          <p:cNvSpPr txBox="1"/>
          <p:nvPr>
            <p:ph idx="1" type="body"/>
          </p:nvPr>
        </p:nvSpPr>
        <p:spPr>
          <a:xfrm>
            <a:off x="417300" y="1260350"/>
            <a:ext cx="8520600" cy="37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400" u="sng"/>
              <a:t>Appearance</a:t>
            </a:r>
            <a:r>
              <a:rPr lang="en" sz="1400"/>
              <a:t>: Lots of water, snow, and mountains, no trees.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Climate</a:t>
            </a:r>
            <a:r>
              <a:rPr lang="en" sz="1400"/>
              <a:t>:</a:t>
            </a:r>
            <a:r>
              <a:rPr lang="en" sz="1400">
                <a:solidFill>
                  <a:srgbClr val="666666"/>
                </a:solidFill>
                <a:highlight>
                  <a:srgbClr val="FFFFFF"/>
                </a:highlight>
              </a:rPr>
              <a:t>Tundras are among Earth's coldest places. In winter the temperature can get to -35 degrees Celsius in winter. In summer the high is 10 degrees Celsius. Precipitation: Rains most in April, June, August </a:t>
            </a:r>
            <a:r>
              <a:rPr lang="en" sz="1400">
                <a:solidFill>
                  <a:srgbClr val="999999"/>
                </a:solidFill>
                <a:highlight>
                  <a:srgbClr val="FFFFFF"/>
                </a:highlight>
              </a:rPr>
              <a:t> </a:t>
            </a:r>
            <a:r>
              <a:rPr lang="en" sz="1400"/>
              <a:t>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Organisms</a:t>
            </a:r>
            <a:r>
              <a:rPr lang="en" sz="1400"/>
              <a:t>: Animals: Polar Bears, Wolves, and Arctic Foxes. Plants: Shrubs, Grass, and Moss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Location</a:t>
            </a:r>
            <a:r>
              <a:rPr lang="en" sz="1400"/>
              <a:t>: Northern arctic, the top of the world</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Interesting Facts</a:t>
            </a:r>
            <a:r>
              <a:rPr lang="en" sz="1400"/>
              <a:t>:In the North Pole’s Summer, the sun stays in the sky all day long. In the winter, it is completely dark. The Northern Arctic Ecozone is sometimes referred as an Arctic Desert because of its dry climate and lack of precipitation.</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pic>
        <p:nvPicPr>
          <p:cNvPr id="65" name="Google Shape;65;p14"/>
          <p:cNvPicPr preferRelativeResize="0"/>
          <p:nvPr/>
        </p:nvPicPr>
        <p:blipFill>
          <a:blip r:embed="rId3">
            <a:alphaModFix/>
          </a:blip>
          <a:stretch>
            <a:fillRect/>
          </a:stretch>
        </p:blipFill>
        <p:spPr>
          <a:xfrm>
            <a:off x="6740625" y="0"/>
            <a:ext cx="2403374" cy="166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Boreal Forest (Taiga)</a:t>
            </a:r>
            <a:endParaRPr/>
          </a:p>
        </p:txBody>
      </p:sp>
      <p:sp>
        <p:nvSpPr>
          <p:cNvPr id="71" name="Google Shape;71;p1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400" u="sng"/>
              <a:t>Appearance</a:t>
            </a:r>
            <a:r>
              <a:rPr lang="en" sz="1400"/>
              <a:t>:very green, a lot of trees, and has many lakes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Climate</a:t>
            </a:r>
            <a:r>
              <a:rPr lang="en" sz="1400"/>
              <a:t>:For most of the year taiga is dark, cold, covered in snow and ice but can also be very green most of the year.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Organisms</a:t>
            </a:r>
            <a:r>
              <a:rPr lang="en" sz="1400"/>
              <a:t>:The many organisms they have in the Boreal forest are: caribou, wolves, bears, </a:t>
            </a:r>
            <a:r>
              <a:rPr lang="en" sz="1400"/>
              <a:t>coniferous</a:t>
            </a:r>
            <a:r>
              <a:rPr lang="en" sz="1400"/>
              <a:t> trees, mosses, and paper birch.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Location</a:t>
            </a:r>
            <a:r>
              <a:rPr lang="en" sz="1400"/>
              <a:t>: Taiga </a:t>
            </a:r>
            <a:r>
              <a:rPr lang="en" sz="1400"/>
              <a:t>stretches</a:t>
            </a:r>
            <a:r>
              <a:rPr lang="en" sz="1400"/>
              <a:t> over Eurasia and North America. The Taiga is located on the top of the world, just below the tundra biome.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Interesting Facts</a:t>
            </a:r>
            <a:r>
              <a:rPr lang="en" sz="1400"/>
              <a:t>: Taiga is the largest biome in the world, it is also the Russian word for forest. </a:t>
            </a:r>
            <a:endParaRPr sz="1400"/>
          </a:p>
          <a:p>
            <a:pPr indent="0" lvl="0" marL="0" rtl="0" algn="l">
              <a:spcBef>
                <a:spcPts val="0"/>
              </a:spcBef>
              <a:spcAft>
                <a:spcPts val="0"/>
              </a:spcAft>
              <a:buNone/>
            </a:pPr>
            <a:r>
              <a:t/>
            </a:r>
            <a:endParaRPr sz="1400"/>
          </a:p>
        </p:txBody>
      </p:sp>
      <p:sp>
        <p:nvSpPr>
          <p:cNvPr id="72" name="Google Shape;72;p15"/>
          <p:cNvSpPr txBox="1"/>
          <p:nvPr/>
        </p:nvSpPr>
        <p:spPr>
          <a:xfrm>
            <a:off x="7559100" y="126100"/>
            <a:ext cx="12732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Insert a picture in this corner.  Delete this font.</a:t>
            </a:r>
            <a:endParaRPr sz="1000"/>
          </a:p>
        </p:txBody>
      </p:sp>
      <p:pic>
        <p:nvPicPr>
          <p:cNvPr descr="what_is_the_canadian_boreal_forest.jpg" id="73" name="Google Shape;73;p15"/>
          <p:cNvPicPr preferRelativeResize="0"/>
          <p:nvPr/>
        </p:nvPicPr>
        <p:blipFill>
          <a:blip r:embed="rId3">
            <a:alphaModFix/>
          </a:blip>
          <a:stretch>
            <a:fillRect/>
          </a:stretch>
        </p:blipFill>
        <p:spPr>
          <a:xfrm>
            <a:off x="6765387" y="0"/>
            <a:ext cx="2378611" cy="1337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Temperate Forest</a:t>
            </a:r>
            <a:endParaRPr/>
          </a:p>
        </p:txBody>
      </p:sp>
      <p:sp>
        <p:nvSpPr>
          <p:cNvPr id="79" name="Google Shape;79;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400" u="sng"/>
              <a:t>Appearance</a:t>
            </a:r>
            <a:r>
              <a:rPr lang="en" sz="1400"/>
              <a:t>:A different </a:t>
            </a:r>
            <a:r>
              <a:rPr lang="en" sz="1400"/>
              <a:t>variety</a:t>
            </a:r>
            <a:r>
              <a:rPr lang="en" sz="1400"/>
              <a:t> of coloured trees, depending on</a:t>
            </a:r>
            <a:endParaRPr sz="1400"/>
          </a:p>
          <a:p>
            <a:pPr indent="0" lvl="0" marL="0" rtl="0" algn="l">
              <a:spcBef>
                <a:spcPts val="0"/>
              </a:spcBef>
              <a:spcAft>
                <a:spcPts val="0"/>
              </a:spcAft>
              <a:buNone/>
            </a:pPr>
            <a:r>
              <a:rPr lang="en" sz="1400"/>
              <a:t>the season. Also you would see lots of rivers and lakes.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Climate</a:t>
            </a:r>
            <a:r>
              <a:rPr lang="en" sz="1400"/>
              <a:t>: The amount of </a:t>
            </a:r>
            <a:r>
              <a:rPr lang="en" sz="1400"/>
              <a:t>precipitation</a:t>
            </a:r>
            <a:r>
              <a:rPr lang="en" sz="1400"/>
              <a:t> per year is 750 to 1500 inches. The average </a:t>
            </a:r>
            <a:r>
              <a:rPr lang="en" sz="1400"/>
              <a:t>temperature</a:t>
            </a:r>
            <a:r>
              <a:rPr lang="en" sz="1400"/>
              <a:t> is 10 degrees </a:t>
            </a:r>
            <a:r>
              <a:rPr lang="en" sz="1400"/>
              <a:t>celsius</a:t>
            </a:r>
            <a:r>
              <a:rPr lang="en" sz="1400"/>
              <a:t>. Hot summers and cold winters.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Organisms</a:t>
            </a:r>
            <a:r>
              <a:rPr lang="en" sz="1400"/>
              <a:t>:Foxes, Spotted Owls and </a:t>
            </a:r>
            <a:r>
              <a:rPr lang="en" sz="1400"/>
              <a:t>Squirrels</a:t>
            </a:r>
            <a:r>
              <a:rPr lang="en" sz="1400"/>
              <a:t>. 3 types of plants found here are Ferns, </a:t>
            </a:r>
            <a:r>
              <a:rPr lang="en" sz="1400"/>
              <a:t>Trilliums</a:t>
            </a:r>
            <a:r>
              <a:rPr lang="en" sz="1400"/>
              <a:t> and the Ghost </a:t>
            </a:r>
            <a:r>
              <a:rPr lang="en" sz="1400"/>
              <a:t>Orchid</a:t>
            </a:r>
            <a:r>
              <a:rPr lang="en" sz="1400"/>
              <a:t>.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Location</a:t>
            </a:r>
            <a:r>
              <a:rPr lang="en" sz="1400"/>
              <a:t>: The location is the heart of Asia to Central China. </a:t>
            </a:r>
            <a:r>
              <a:rPr lang="en" sz="1400"/>
              <a:t>Mid</a:t>
            </a:r>
            <a:r>
              <a:rPr lang="en" sz="1400"/>
              <a:t> </a:t>
            </a:r>
            <a:r>
              <a:rPr lang="en" sz="1400"/>
              <a:t>latitude</a:t>
            </a:r>
            <a:r>
              <a:rPr lang="en" sz="1400"/>
              <a:t> and </a:t>
            </a:r>
            <a:r>
              <a:rPr lang="en" sz="1400"/>
              <a:t>coastal</a:t>
            </a:r>
            <a:r>
              <a:rPr lang="en" sz="1400"/>
              <a:t> </a:t>
            </a:r>
            <a:r>
              <a:rPr lang="en" sz="1400"/>
              <a:t>appearances</a:t>
            </a:r>
            <a:r>
              <a:rPr lang="en" sz="1400"/>
              <a:t>.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Interesting Facts</a:t>
            </a:r>
            <a:r>
              <a:rPr lang="en" sz="1400"/>
              <a:t>: The first fact of the temperate forest is that fungi feed on dead/rotting wood. The second fact is the antarctica used to be a temperate forest, until it drifted to far south it froze solid. </a:t>
            </a:r>
            <a:endParaRPr sz="1400"/>
          </a:p>
          <a:p>
            <a:pPr indent="0" lvl="0" marL="0" rtl="0" algn="l">
              <a:spcBef>
                <a:spcPts val="0"/>
              </a:spcBef>
              <a:spcAft>
                <a:spcPts val="0"/>
              </a:spcAft>
              <a:buNone/>
            </a:pPr>
            <a:r>
              <a:t/>
            </a:r>
            <a:endParaRPr sz="1400"/>
          </a:p>
        </p:txBody>
      </p:sp>
      <p:sp>
        <p:nvSpPr>
          <p:cNvPr id="80" name="Google Shape;80;p16"/>
          <p:cNvSpPr txBox="1"/>
          <p:nvPr/>
        </p:nvSpPr>
        <p:spPr>
          <a:xfrm>
            <a:off x="7559100" y="126100"/>
            <a:ext cx="12732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Insert a picture in this corner.  Delete this font.</a:t>
            </a:r>
            <a:endParaRPr sz="1000"/>
          </a:p>
        </p:txBody>
      </p:sp>
      <p:pic>
        <p:nvPicPr>
          <p:cNvPr descr="Image result for pictures of temperate forest" id="81" name="Google Shape;81;p16" title="http://www.terragalleria.com/pictures-subjects/temperate-forests/"/>
          <p:cNvPicPr preferRelativeResize="0"/>
          <p:nvPr/>
        </p:nvPicPr>
        <p:blipFill>
          <a:blip r:embed="rId3">
            <a:alphaModFix/>
          </a:blip>
          <a:stretch>
            <a:fillRect/>
          </a:stretch>
        </p:blipFill>
        <p:spPr>
          <a:xfrm>
            <a:off x="7103500" y="-75000"/>
            <a:ext cx="2184400" cy="1536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Tropical Rain Forest</a:t>
            </a:r>
            <a:endParaRPr/>
          </a:p>
        </p:txBody>
      </p:sp>
      <p:sp>
        <p:nvSpPr>
          <p:cNvPr id="87" name="Google Shape;87;p17"/>
          <p:cNvSpPr txBox="1"/>
          <p:nvPr>
            <p:ph idx="1" type="body"/>
          </p:nvPr>
        </p:nvSpPr>
        <p:spPr>
          <a:xfrm>
            <a:off x="0" y="889300"/>
            <a:ext cx="8520600" cy="386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400" u="sng">
                <a:solidFill>
                  <a:srgbClr val="434343"/>
                </a:solidFill>
              </a:rPr>
              <a:t>Appearance</a:t>
            </a:r>
            <a:r>
              <a:rPr lang="en" sz="1400" u="sng">
                <a:solidFill>
                  <a:srgbClr val="434343"/>
                </a:solidFill>
              </a:rPr>
              <a:t>:</a:t>
            </a:r>
            <a:endParaRPr sz="1400" u="sng">
              <a:solidFill>
                <a:srgbClr val="434343"/>
              </a:solidFill>
            </a:endParaRPr>
          </a:p>
          <a:p>
            <a:pPr indent="0" lvl="0" marL="0" rtl="0" algn="l">
              <a:spcBef>
                <a:spcPts val="0"/>
              </a:spcBef>
              <a:spcAft>
                <a:spcPts val="0"/>
              </a:spcAft>
              <a:buNone/>
            </a:pPr>
            <a:r>
              <a:rPr lang="en" sz="1200">
                <a:solidFill>
                  <a:srgbClr val="666666"/>
                </a:solidFill>
                <a:highlight>
                  <a:srgbClr val="FFFFFF"/>
                </a:highlight>
                <a:latin typeface="Arial"/>
                <a:ea typeface="Arial"/>
                <a:cs typeface="Arial"/>
                <a:sym typeface="Arial"/>
              </a:rPr>
              <a:t>I</a:t>
            </a:r>
            <a:r>
              <a:rPr lang="en" sz="1200">
                <a:solidFill>
                  <a:srgbClr val="666666"/>
                </a:solidFill>
                <a:highlight>
                  <a:srgbClr val="FFFFFF"/>
                </a:highlight>
              </a:rPr>
              <a:t>s very humid because of all the rainfall. A tropical rainforest gets about 150 cm of rain per year</a:t>
            </a:r>
            <a:r>
              <a:rPr lang="en" sz="1200">
                <a:solidFill>
                  <a:srgbClr val="999999"/>
                </a:solidFill>
                <a:highlight>
                  <a:srgbClr val="FFFFFF"/>
                </a:highlight>
              </a:rPr>
              <a:t>.</a:t>
            </a:r>
            <a:endParaRPr sz="1200">
              <a:solidFill>
                <a:srgbClr val="999999"/>
              </a:solidFill>
            </a:endParaRPr>
          </a:p>
          <a:p>
            <a:pPr indent="0" lvl="0" marL="0" rtl="0" algn="l">
              <a:spcBef>
                <a:spcPts val="0"/>
              </a:spcBef>
              <a:spcAft>
                <a:spcPts val="0"/>
              </a:spcAft>
              <a:buNone/>
            </a:pPr>
            <a:r>
              <a:rPr b="1" i="1" lang="en" sz="1400" u="sng">
                <a:solidFill>
                  <a:srgbClr val="434343"/>
                </a:solidFill>
              </a:rPr>
              <a:t>Climate</a:t>
            </a:r>
            <a:r>
              <a:rPr lang="en" sz="1400">
                <a:solidFill>
                  <a:srgbClr val="434343"/>
                </a:solidFill>
              </a:rPr>
              <a:t>:</a:t>
            </a:r>
            <a:r>
              <a:rPr lang="en" sz="1200">
                <a:solidFill>
                  <a:srgbClr val="666666"/>
                </a:solidFill>
                <a:highlight>
                  <a:srgbClr val="FFFFFF"/>
                </a:highlight>
              </a:rPr>
              <a:t>The tropical rainforest is a hot and moist biome found near Earth's equator.</a:t>
            </a:r>
            <a:endParaRPr sz="1200">
              <a:solidFill>
                <a:srgbClr val="666666"/>
              </a:solidFill>
              <a:highlight>
                <a:srgbClr val="FFFFFF"/>
              </a:highlight>
            </a:endParaRPr>
          </a:p>
          <a:p>
            <a:pPr indent="0" lvl="0" marL="0" rtl="0" algn="l">
              <a:spcBef>
                <a:spcPts val="0"/>
              </a:spcBef>
              <a:spcAft>
                <a:spcPts val="0"/>
              </a:spcAft>
              <a:buNone/>
            </a:pPr>
            <a:r>
              <a:t/>
            </a:r>
            <a:endParaRPr b="1" i="1" sz="1400" u="sng">
              <a:solidFill>
                <a:srgbClr val="666666"/>
              </a:solidFill>
            </a:endParaRPr>
          </a:p>
          <a:p>
            <a:pPr indent="0" lvl="0" marL="0" rtl="0" algn="l">
              <a:spcBef>
                <a:spcPts val="0"/>
              </a:spcBef>
              <a:spcAft>
                <a:spcPts val="0"/>
              </a:spcAft>
              <a:buNone/>
            </a:pPr>
            <a:r>
              <a:rPr b="1" i="1" lang="en" sz="1400" u="sng">
                <a:solidFill>
                  <a:srgbClr val="434343"/>
                </a:solidFill>
              </a:rPr>
              <a:t>Organisms</a:t>
            </a:r>
            <a:r>
              <a:rPr lang="en" sz="1400">
                <a:solidFill>
                  <a:srgbClr val="434343"/>
                </a:solidFill>
              </a:rPr>
              <a:t>:</a:t>
            </a:r>
            <a:endParaRPr sz="1400">
              <a:solidFill>
                <a:srgbClr val="434343"/>
              </a:solidFill>
            </a:endParaRPr>
          </a:p>
          <a:p>
            <a:pPr indent="0" lvl="0" marL="0" rtl="0" algn="l">
              <a:spcBef>
                <a:spcPts val="0"/>
              </a:spcBef>
              <a:spcAft>
                <a:spcPts val="0"/>
              </a:spcAft>
              <a:buNone/>
            </a:pPr>
            <a:r>
              <a:rPr lang="en" sz="1200">
                <a:solidFill>
                  <a:srgbClr val="666666"/>
                </a:solidFill>
              </a:rPr>
              <a:t>Some of the organisms in a rainforest are, insects, birds, reptiles, amphibians  and mammals. </a:t>
            </a:r>
            <a:endParaRPr sz="1200">
              <a:solidFill>
                <a:srgbClr val="666666"/>
              </a:solidFill>
            </a:endParaRPr>
          </a:p>
          <a:p>
            <a:pPr indent="0" lvl="0" marL="0" rtl="0" algn="l">
              <a:spcBef>
                <a:spcPts val="0"/>
              </a:spcBef>
              <a:spcAft>
                <a:spcPts val="0"/>
              </a:spcAft>
              <a:buNone/>
            </a:pPr>
            <a:r>
              <a:t/>
            </a:r>
            <a:endParaRPr b="1" i="1" sz="1200" u="sng">
              <a:solidFill>
                <a:srgbClr val="999999"/>
              </a:solidFill>
            </a:endParaRPr>
          </a:p>
          <a:p>
            <a:pPr indent="0" lvl="0" marL="0" rtl="0" algn="l">
              <a:spcBef>
                <a:spcPts val="0"/>
              </a:spcBef>
              <a:spcAft>
                <a:spcPts val="0"/>
              </a:spcAft>
              <a:buNone/>
            </a:pPr>
            <a:r>
              <a:rPr b="1" i="1" lang="en" sz="1400" u="sng">
                <a:solidFill>
                  <a:srgbClr val="434343"/>
                </a:solidFill>
              </a:rPr>
              <a:t>Location</a:t>
            </a:r>
            <a:r>
              <a:rPr lang="en" sz="1400">
                <a:solidFill>
                  <a:srgbClr val="434343"/>
                </a:solidFill>
              </a:rPr>
              <a:t>:</a:t>
            </a:r>
            <a:r>
              <a:rPr lang="en" sz="1200">
                <a:solidFill>
                  <a:srgbClr val="666666"/>
                </a:solidFill>
                <a:highlight>
                  <a:srgbClr val="FFFFFF"/>
                </a:highlight>
              </a:rPr>
              <a:t>Tropical rainforests are located near the equator. 57% of all tropical rainforests are found in Latin America. One third of the world's tropical rainforests are in Brazil.</a:t>
            </a:r>
            <a:endParaRPr sz="1200">
              <a:solidFill>
                <a:srgbClr val="666666"/>
              </a:solidFill>
              <a:highlight>
                <a:srgbClr val="FFFFFF"/>
              </a:highlight>
            </a:endParaRPr>
          </a:p>
          <a:p>
            <a:pPr indent="0" lvl="0" marL="0" rtl="0" algn="l">
              <a:spcBef>
                <a:spcPts val="0"/>
              </a:spcBef>
              <a:spcAft>
                <a:spcPts val="0"/>
              </a:spcAft>
              <a:buNone/>
            </a:pPr>
            <a:r>
              <a:t/>
            </a:r>
            <a:endParaRPr sz="1400">
              <a:solidFill>
                <a:srgbClr val="999999"/>
              </a:solidFill>
            </a:endParaRPr>
          </a:p>
          <a:p>
            <a:pPr indent="0" lvl="0" marL="0" rtl="0" algn="l">
              <a:spcBef>
                <a:spcPts val="0"/>
              </a:spcBef>
              <a:spcAft>
                <a:spcPts val="0"/>
              </a:spcAft>
              <a:buNone/>
            </a:pPr>
            <a:r>
              <a:rPr b="1" i="1" lang="en" sz="1400" u="sng">
                <a:solidFill>
                  <a:srgbClr val="434343"/>
                </a:solidFill>
              </a:rPr>
              <a:t>Interesting Facts</a:t>
            </a:r>
            <a:r>
              <a:rPr lang="en" sz="1400">
                <a:solidFill>
                  <a:srgbClr val="434343"/>
                </a:solidFill>
              </a:rPr>
              <a:t>:</a:t>
            </a:r>
            <a:r>
              <a:rPr lang="en" sz="1200">
                <a:solidFill>
                  <a:srgbClr val="666666"/>
                </a:solidFill>
                <a:highlight>
                  <a:srgbClr val="FFFFFF"/>
                </a:highlight>
              </a:rPr>
              <a:t>The world's largest tropical rainforests are in South America Africa, and Southeast Asia. Tropical rainforests receive from 60 to 160 inches of precipitation that is fairly evenly distributed throughout the year.</a:t>
            </a:r>
            <a:endParaRPr sz="1200">
              <a:solidFill>
                <a:srgbClr val="666666"/>
              </a:solidFill>
            </a:endParaRPr>
          </a:p>
          <a:p>
            <a:pPr indent="0" lvl="0" marL="0" rtl="0" algn="l">
              <a:spcBef>
                <a:spcPts val="0"/>
              </a:spcBef>
              <a:spcAft>
                <a:spcPts val="0"/>
              </a:spcAft>
              <a:buNone/>
            </a:pPr>
            <a:r>
              <a:t/>
            </a:r>
            <a:endParaRPr sz="1400">
              <a:solidFill>
                <a:srgbClr val="666666"/>
              </a:solidFill>
            </a:endParaRPr>
          </a:p>
          <a:p>
            <a:pPr indent="0" lvl="0" marL="0" rtl="0" algn="l">
              <a:spcBef>
                <a:spcPts val="0"/>
              </a:spcBef>
              <a:spcAft>
                <a:spcPts val="0"/>
              </a:spcAft>
              <a:buNone/>
            </a:pPr>
            <a:r>
              <a:t/>
            </a:r>
            <a:endParaRPr sz="1400">
              <a:solidFill>
                <a:srgbClr val="999999"/>
              </a:solidFill>
            </a:endParaRPr>
          </a:p>
        </p:txBody>
      </p:sp>
      <p:sp>
        <p:nvSpPr>
          <p:cNvPr id="88" name="Google Shape;88;p17"/>
          <p:cNvSpPr txBox="1"/>
          <p:nvPr/>
        </p:nvSpPr>
        <p:spPr>
          <a:xfrm>
            <a:off x="7559100" y="126100"/>
            <a:ext cx="12732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pic>
        <p:nvPicPr>
          <p:cNvPr descr="tropical_rainforest.jpg" id="89" name="Google Shape;89;p17"/>
          <p:cNvPicPr preferRelativeResize="0"/>
          <p:nvPr/>
        </p:nvPicPr>
        <p:blipFill>
          <a:blip r:embed="rId3">
            <a:alphaModFix/>
          </a:blip>
          <a:stretch>
            <a:fillRect/>
          </a:stretch>
        </p:blipFill>
        <p:spPr>
          <a:xfrm>
            <a:off x="6929964" y="-33125"/>
            <a:ext cx="2214035" cy="1081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Grassland</a:t>
            </a:r>
            <a:endParaRPr/>
          </a:p>
        </p:txBody>
      </p:sp>
      <p:sp>
        <p:nvSpPr>
          <p:cNvPr id="95" name="Google Shape;95;p18"/>
          <p:cNvSpPr txBox="1"/>
          <p:nvPr>
            <p:ph idx="1" type="body"/>
          </p:nvPr>
        </p:nvSpPr>
        <p:spPr>
          <a:xfrm>
            <a:off x="253625" y="1228675"/>
            <a:ext cx="8578800" cy="391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400" u="sng"/>
              <a:t>Appearance</a:t>
            </a:r>
            <a:r>
              <a:rPr lang="en" sz="1400"/>
              <a:t>:Grasslands can come in </a:t>
            </a:r>
            <a:r>
              <a:rPr lang="en" sz="1400"/>
              <a:t>many</a:t>
            </a:r>
            <a:r>
              <a:rPr lang="en" sz="1400"/>
              <a:t> shapes and sizes, they can range from dry savannas to rich watery marshes</a:t>
            </a:r>
            <a:endParaRPr sz="1400"/>
          </a:p>
          <a:p>
            <a:pPr indent="0" lvl="0" marL="0" rtl="0" algn="l">
              <a:spcBef>
                <a:spcPts val="0"/>
              </a:spcBef>
              <a:spcAft>
                <a:spcPts val="0"/>
              </a:spcAft>
              <a:buNone/>
            </a:pPr>
            <a:r>
              <a:t/>
            </a:r>
            <a:endParaRPr b="1" i="1" sz="1400" u="sng"/>
          </a:p>
          <a:p>
            <a:pPr indent="0" lvl="0" marL="0" rtl="0" algn="l">
              <a:spcBef>
                <a:spcPts val="0"/>
              </a:spcBef>
              <a:spcAft>
                <a:spcPts val="0"/>
              </a:spcAft>
              <a:buNone/>
            </a:pPr>
            <a:r>
              <a:rPr b="1" i="1" lang="en" sz="1400" u="sng"/>
              <a:t>Climate</a:t>
            </a:r>
            <a:r>
              <a:rPr lang="en" sz="1400"/>
              <a:t>:Grasslands have hot summers and cold winters in summer it can get up </a:t>
            </a:r>
            <a:r>
              <a:rPr lang="en" sz="1400"/>
              <a:t>to</a:t>
            </a:r>
            <a:r>
              <a:rPr lang="en" sz="1400"/>
              <a:t> 37 d</a:t>
            </a:r>
            <a:r>
              <a:rPr lang="en" sz="1400"/>
              <a:t>egrees</a:t>
            </a:r>
            <a:r>
              <a:rPr lang="en" sz="1400"/>
              <a:t> </a:t>
            </a:r>
            <a:r>
              <a:rPr lang="en" sz="1400"/>
              <a:t>celsius</a:t>
            </a:r>
            <a:r>
              <a:rPr lang="en" sz="1400"/>
              <a:t> and in winter it gets down to -40 </a:t>
            </a:r>
            <a:r>
              <a:rPr lang="en" sz="1400"/>
              <a:t>degrees celsius</a:t>
            </a:r>
            <a:r>
              <a:rPr lang="en" sz="1400"/>
              <a:t>. There are 25-</a:t>
            </a:r>
            <a:r>
              <a:rPr lang="en" sz="1400"/>
              <a:t>50 cm</a:t>
            </a:r>
            <a:r>
              <a:rPr lang="en" sz="1400"/>
              <a:t> of rain a year</a:t>
            </a:r>
            <a:endParaRPr sz="12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t/>
            </a:r>
            <a:endParaRPr b="1" i="1" sz="1400" u="sng"/>
          </a:p>
          <a:p>
            <a:pPr indent="0" lvl="0" marL="0" rtl="0" algn="l">
              <a:spcBef>
                <a:spcPts val="0"/>
              </a:spcBef>
              <a:spcAft>
                <a:spcPts val="0"/>
              </a:spcAft>
              <a:buNone/>
            </a:pPr>
            <a:r>
              <a:rPr b="1" i="1" lang="en" sz="1400" u="sng"/>
              <a:t>Organisms</a:t>
            </a:r>
            <a:r>
              <a:rPr lang="en" sz="1400"/>
              <a:t>: Animals: Moles,Rabbits,Burrowing Owls. Plants: needlegrass, white oaks and foxtails and much more.</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Location</a:t>
            </a:r>
            <a:r>
              <a:rPr lang="en" sz="1400"/>
              <a:t>:grasslands are all over North America, and can survive in </a:t>
            </a:r>
            <a:r>
              <a:rPr lang="en" sz="1400"/>
              <a:t>temperatures 15 to 40 degrees celsius</a:t>
            </a:r>
            <a:r>
              <a:rPr lang="en" sz="1400"/>
              <a:t> </a:t>
            </a:r>
            <a:endParaRPr sz="1400"/>
          </a:p>
          <a:p>
            <a:pPr indent="0" lvl="0" marL="0" rtl="0" algn="l">
              <a:spcBef>
                <a:spcPts val="0"/>
              </a:spcBef>
              <a:spcAft>
                <a:spcPts val="0"/>
              </a:spcAft>
              <a:buNone/>
            </a:pPr>
            <a:r>
              <a:t/>
            </a:r>
            <a:endParaRPr b="1" i="1" sz="1400" u="sng"/>
          </a:p>
          <a:p>
            <a:pPr indent="0" lvl="0" marL="0" rtl="0" algn="l">
              <a:spcBef>
                <a:spcPts val="0"/>
              </a:spcBef>
              <a:spcAft>
                <a:spcPts val="0"/>
              </a:spcAft>
              <a:buNone/>
            </a:pPr>
            <a:r>
              <a:rPr b="1" i="1" lang="en" sz="1400" u="sng"/>
              <a:t>Interesting Facts</a:t>
            </a:r>
            <a:r>
              <a:rPr lang="en" sz="1400"/>
              <a:t>:Grasslands kills trees but not grass,there are lots of fires </a:t>
            </a:r>
            <a:endParaRPr sz="1400"/>
          </a:p>
          <a:p>
            <a:pPr indent="0" lvl="0" marL="0" rtl="0" algn="l">
              <a:spcBef>
                <a:spcPts val="0"/>
              </a:spcBef>
              <a:spcAft>
                <a:spcPts val="0"/>
              </a:spcAft>
              <a:buNone/>
            </a:pPr>
            <a:r>
              <a:rPr lang="en" sz="1400"/>
              <a:t>in grasslands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
        <p:nvSpPr>
          <p:cNvPr id="96" name="Google Shape;96;p18"/>
          <p:cNvSpPr txBox="1"/>
          <p:nvPr/>
        </p:nvSpPr>
        <p:spPr>
          <a:xfrm>
            <a:off x="7559100" y="126100"/>
            <a:ext cx="12732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pic>
        <p:nvPicPr>
          <p:cNvPr descr="Image result for grasslands" id="97" name="Google Shape;97;p18"/>
          <p:cNvPicPr preferRelativeResize="0"/>
          <p:nvPr/>
        </p:nvPicPr>
        <p:blipFill>
          <a:blip r:embed="rId3">
            <a:alphaModFix/>
          </a:blip>
          <a:stretch>
            <a:fillRect/>
          </a:stretch>
        </p:blipFill>
        <p:spPr>
          <a:xfrm>
            <a:off x="6950525" y="0"/>
            <a:ext cx="2193475" cy="1228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Desert</a:t>
            </a:r>
            <a:endParaRPr/>
          </a:p>
        </p:txBody>
      </p:sp>
      <p:sp>
        <p:nvSpPr>
          <p:cNvPr id="103" name="Google Shape;103;p1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400" u="sng"/>
              <a:t>Appearance</a:t>
            </a:r>
            <a:r>
              <a:rPr lang="en" sz="1400"/>
              <a:t>:Lots of sand, plants and rocks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Climate</a:t>
            </a:r>
            <a:r>
              <a:rPr lang="en" sz="1400"/>
              <a:t>:The desert gets its water from melting snow off mountain tops and less than ten inches of water a year. In summer, temperatures go over 100 degrees </a:t>
            </a:r>
            <a:r>
              <a:rPr lang="en" sz="1400"/>
              <a:t>celsius</a:t>
            </a:r>
            <a:r>
              <a:rPr lang="en" sz="1400"/>
              <a:t> and in winter becomes colder around 80 degrees because of snow on the mountains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Organisms</a:t>
            </a:r>
            <a:r>
              <a:rPr lang="en" sz="1400"/>
              <a:t>:3 types of animals found in the Desert are snakes, coyotes and </a:t>
            </a:r>
            <a:r>
              <a:rPr lang="en" sz="1400"/>
              <a:t>scorpions</a:t>
            </a:r>
            <a:r>
              <a:rPr lang="en" sz="1400"/>
              <a:t> and 3 plants found are cacti, quiver trees and yuccas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Location</a:t>
            </a:r>
            <a:r>
              <a:rPr lang="en" sz="1400"/>
              <a:t>:Closer to the equator in the more of the south area</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i="1" lang="en" sz="1400" u="sng"/>
              <a:t>Interesting Facts</a:t>
            </a:r>
            <a:r>
              <a:rPr lang="en" sz="1400"/>
              <a:t>:The day time temperatures are very hot but at night it gets colder.Some deserts are so hot that when it rains the water evaporates in the air before hitting the ground.</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
        <p:nvSpPr>
          <p:cNvPr id="104" name="Google Shape;104;p19"/>
          <p:cNvSpPr txBox="1"/>
          <p:nvPr/>
        </p:nvSpPr>
        <p:spPr>
          <a:xfrm>
            <a:off x="7559100" y="126100"/>
            <a:ext cx="12732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Insert a picture in this corner.  Delete this font.</a:t>
            </a:r>
            <a:endParaRPr sz="1000"/>
          </a:p>
        </p:txBody>
      </p:sp>
      <p:pic>
        <p:nvPicPr>
          <p:cNvPr descr="38735382-Picacho-Peak-at-sunset-surrounded-by-blooming-desert--Stock-Photo.jpg" id="105" name="Google Shape;105;p19"/>
          <p:cNvPicPr preferRelativeResize="0"/>
          <p:nvPr/>
        </p:nvPicPr>
        <p:blipFill>
          <a:blip r:embed="rId3">
            <a:alphaModFix/>
          </a:blip>
          <a:stretch>
            <a:fillRect/>
          </a:stretch>
        </p:blipFill>
        <p:spPr>
          <a:xfrm>
            <a:off x="7165950" y="0"/>
            <a:ext cx="1978051" cy="1319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0"/>
          <p:cNvPicPr preferRelativeResize="0"/>
          <p:nvPr/>
        </p:nvPicPr>
        <p:blipFill>
          <a:blip r:embed="rId3">
            <a:alphaModFix/>
          </a:blip>
          <a:stretch>
            <a:fillRect/>
          </a:stretch>
        </p:blipFill>
        <p:spPr>
          <a:xfrm>
            <a:off x="0" y="59475"/>
            <a:ext cx="4690475" cy="4858375"/>
          </a:xfrm>
          <a:prstGeom prst="rect">
            <a:avLst/>
          </a:prstGeom>
          <a:noFill/>
          <a:ln>
            <a:noFill/>
          </a:ln>
        </p:spPr>
      </p:pic>
      <p:pic>
        <p:nvPicPr>
          <p:cNvPr id="111" name="Google Shape;111;p20"/>
          <p:cNvPicPr preferRelativeResize="0"/>
          <p:nvPr/>
        </p:nvPicPr>
        <p:blipFill>
          <a:blip r:embed="rId4">
            <a:alphaModFix/>
          </a:blip>
          <a:stretch>
            <a:fillRect/>
          </a:stretch>
        </p:blipFill>
        <p:spPr>
          <a:xfrm>
            <a:off x="4472700" y="3921800"/>
            <a:ext cx="4559975" cy="1051625"/>
          </a:xfrm>
          <a:prstGeom prst="rect">
            <a:avLst/>
          </a:prstGeom>
          <a:noFill/>
          <a:ln>
            <a:noFill/>
          </a:ln>
        </p:spPr>
      </p:pic>
      <p:sp>
        <p:nvSpPr>
          <p:cNvPr id="112" name="Google Shape;112;p20"/>
          <p:cNvSpPr txBox="1"/>
          <p:nvPr/>
        </p:nvSpPr>
        <p:spPr>
          <a:xfrm>
            <a:off x="4690475" y="483750"/>
            <a:ext cx="42285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lnSpc>
                <a:spcPct val="120000"/>
              </a:lnSpc>
              <a:spcBef>
                <a:spcPts val="0"/>
              </a:spcBef>
              <a:spcAft>
                <a:spcPts val="0"/>
              </a:spcAft>
              <a:buNone/>
            </a:pPr>
            <a:r>
              <a:rPr lang="en" sz="4200">
                <a:solidFill>
                  <a:srgbClr val="212121"/>
                </a:solidFill>
                <a:latin typeface="Amatic SC"/>
                <a:ea typeface="Amatic SC"/>
                <a:cs typeface="Amatic SC"/>
                <a:sym typeface="Amatic SC"/>
              </a:rPr>
              <a:t>Biomes of North America</a:t>
            </a:r>
            <a:endParaRPr sz="4200">
              <a:solidFill>
                <a:srgbClr val="212121"/>
              </a:solidFill>
              <a:latin typeface="Amatic SC"/>
              <a:ea typeface="Amatic SC"/>
              <a:cs typeface="Amatic SC"/>
              <a:sym typeface="Amatic SC"/>
            </a:endParaRPr>
          </a:p>
          <a:p>
            <a:pPr indent="0" lvl="0" marL="0" rtl="0" algn="l">
              <a:lnSpc>
                <a:spcPct val="120000"/>
              </a:lnSpc>
              <a:spcBef>
                <a:spcPts val="0"/>
              </a:spcBef>
              <a:spcAft>
                <a:spcPts val="0"/>
              </a:spcAft>
              <a:buNone/>
            </a:pPr>
            <a:r>
              <a:rPr lang="en"/>
              <a:t>Here is the map for your homework.  Be sure you complete both the map and the legend.</a:t>
            </a:r>
            <a:endParaRPr/>
          </a:p>
          <a:p>
            <a:pPr indent="0" lvl="0" marL="0" rtl="0" algn="l">
              <a:lnSpc>
                <a:spcPct val="115000"/>
              </a:lnSpc>
              <a:spcBef>
                <a:spcPts val="0"/>
              </a:spcBef>
              <a:spcAft>
                <a:spcPts val="0"/>
              </a:spcAft>
              <a:buNone/>
            </a:pPr>
            <a:r>
              <a:t/>
            </a:r>
            <a:endParaRPr/>
          </a:p>
          <a:p>
            <a:pPr indent="0" lvl="0" marL="0" rtl="0" algn="l">
              <a:lnSpc>
                <a:spcPct val="120000"/>
              </a:lnSpc>
              <a:spcBef>
                <a:spcPts val="0"/>
              </a:spcBef>
              <a:spcAft>
                <a:spcPts val="0"/>
              </a:spcAft>
              <a:buNone/>
            </a:pPr>
            <a:r>
              <a:rPr lang="en"/>
              <a:t>As well, for homework, you need to complete the information table, including info for all 24 boxes.  That information should be in the slides prepared by your peers.</a:t>
            </a:r>
            <a:endParaRPr/>
          </a:p>
          <a:p>
            <a:pPr indent="0" lvl="0" marL="0" rtl="0" algn="l">
              <a:lnSpc>
                <a:spcPct val="115000"/>
              </a:lnSpc>
              <a:spcBef>
                <a:spcPts val="0"/>
              </a:spcBef>
              <a:spcAft>
                <a:spcPts val="0"/>
              </a:spcAft>
              <a:buNone/>
            </a:pPr>
            <a:r>
              <a:t/>
            </a:r>
            <a:endParaRPr/>
          </a:p>
          <a:p>
            <a:pPr indent="0" lvl="0" marL="0" rtl="0" algn="l">
              <a:lnSpc>
                <a:spcPct val="120000"/>
              </a:lnSpc>
              <a:spcBef>
                <a:spcPts val="0"/>
              </a:spcBef>
              <a:spcAft>
                <a:spcPts val="0"/>
              </a:spcAft>
              <a:buNone/>
            </a:pPr>
            <a:r>
              <a:rPr lang="en"/>
              <a:t>This information will appear on an upcoming quiz.</a:t>
            </a:r>
            <a:endParaRPr/>
          </a:p>
          <a:p>
            <a:pPr indent="0" lvl="0" marL="0" rtl="0" algn="l">
              <a:lnSpc>
                <a:spcPct val="115000"/>
              </a:lnSpc>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